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05" r:id="rId2"/>
    <p:sldId id="284" r:id="rId3"/>
    <p:sldId id="259" r:id="rId4"/>
    <p:sldId id="263" r:id="rId5"/>
    <p:sldId id="264" r:id="rId6"/>
    <p:sldId id="289" r:id="rId7"/>
    <p:sldId id="266" r:id="rId8"/>
    <p:sldId id="285" r:id="rId9"/>
    <p:sldId id="300" r:id="rId10"/>
    <p:sldId id="291" r:id="rId11"/>
    <p:sldId id="279" r:id="rId12"/>
    <p:sldId id="277" r:id="rId13"/>
    <p:sldId id="298" r:id="rId14"/>
    <p:sldId id="303" r:id="rId15"/>
    <p:sldId id="293" r:id="rId16"/>
    <p:sldId id="304" r:id="rId17"/>
    <p:sldId id="292" r:id="rId18"/>
    <p:sldId id="294" r:id="rId19"/>
    <p:sldId id="295" r:id="rId20"/>
    <p:sldId id="297" r:id="rId21"/>
    <p:sldId id="275" r:id="rId22"/>
    <p:sldId id="301" r:id="rId23"/>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0">
          <p15:clr>
            <a:srgbClr val="A4A3A4"/>
          </p15:clr>
        </p15:guide>
        <p15:guide id="2" pos="214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ryn Jones" initials="MJ"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61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3" autoAdjust="0"/>
    <p:restoredTop sz="94553" autoAdjust="0"/>
  </p:normalViewPr>
  <p:slideViewPr>
    <p:cSldViewPr>
      <p:cViewPr varScale="1">
        <p:scale>
          <a:sx n="104" d="100"/>
          <a:sy n="104" d="100"/>
        </p:scale>
        <p:origin x="-90" y="-12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51264"/>
    </p:cViewPr>
  </p:sorterViewPr>
  <p:notesViewPr>
    <p:cSldViewPr>
      <p:cViewPr>
        <p:scale>
          <a:sx n="100" d="100"/>
          <a:sy n="100" d="100"/>
        </p:scale>
        <p:origin x="-2490" y="1218"/>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468BB3-4982-4EF7-8F02-8CD5512B12C5}"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23D69B1C-26EC-46BC-AA1F-F5DDA0415FBA}">
      <dgm:prSet phldrT="[Text]" custT="1"/>
      <dgm:spPr/>
      <dgm:t>
        <a:bodyPr/>
        <a:lstStyle/>
        <a:p>
          <a:r>
            <a:rPr lang="en-NZ" sz="2000" dirty="0" smtClean="0"/>
            <a:t>Shared decision making</a:t>
          </a:r>
          <a:endParaRPr lang="en-US" sz="2000" dirty="0" smtClean="0"/>
        </a:p>
      </dgm:t>
    </dgm:pt>
    <dgm:pt modelId="{3272A747-3B62-4A8A-BDDE-E787633FA029}" type="parTrans" cxnId="{BED7A35C-3301-402E-BA26-BFBB528BCD1F}">
      <dgm:prSet/>
      <dgm:spPr/>
      <dgm:t>
        <a:bodyPr/>
        <a:lstStyle/>
        <a:p>
          <a:endParaRPr lang="en-US"/>
        </a:p>
      </dgm:t>
    </dgm:pt>
    <dgm:pt modelId="{5952E77E-C76B-4C08-B068-B99CA96EF255}" type="sibTrans" cxnId="{BED7A35C-3301-402E-BA26-BFBB528BCD1F}">
      <dgm:prSet/>
      <dgm:spPr>
        <a:ln>
          <a:noFill/>
        </a:ln>
      </dgm:spPr>
      <dgm:t>
        <a:bodyPr/>
        <a:lstStyle/>
        <a:p>
          <a:endParaRPr lang="en-US"/>
        </a:p>
      </dgm:t>
    </dgm:pt>
    <dgm:pt modelId="{7147D769-F8D5-4D22-B802-D6E7EBD838CB}">
      <dgm:prSet phldrT="[Text]" custT="1"/>
      <dgm:spPr/>
      <dgm:t>
        <a:bodyPr/>
        <a:lstStyle/>
        <a:p>
          <a:r>
            <a:rPr lang="en-NZ" sz="2000" dirty="0" smtClean="0"/>
            <a:t>Improved health literacy</a:t>
          </a:r>
          <a:endParaRPr lang="en-US" sz="2000" dirty="0" smtClean="0"/>
        </a:p>
      </dgm:t>
    </dgm:pt>
    <dgm:pt modelId="{B46F9FD0-3950-4567-BE3B-2322027AA27A}" type="parTrans" cxnId="{05144845-8D9B-4579-83C6-6915B456F2DF}">
      <dgm:prSet/>
      <dgm:spPr/>
      <dgm:t>
        <a:bodyPr/>
        <a:lstStyle/>
        <a:p>
          <a:endParaRPr lang="en-US"/>
        </a:p>
      </dgm:t>
    </dgm:pt>
    <dgm:pt modelId="{A8159E89-B597-4D02-83AE-70DFA74982E3}" type="sibTrans" cxnId="{05144845-8D9B-4579-83C6-6915B456F2DF}">
      <dgm:prSet/>
      <dgm:spPr>
        <a:ln>
          <a:noFill/>
        </a:ln>
      </dgm:spPr>
      <dgm:t>
        <a:bodyPr/>
        <a:lstStyle/>
        <a:p>
          <a:endParaRPr lang="en-US"/>
        </a:p>
      </dgm:t>
    </dgm:pt>
    <dgm:pt modelId="{9ED246C4-7C73-4696-AB98-0EFEC634ED64}">
      <dgm:prSet phldrT="[Text]" custT="1"/>
      <dgm:spPr/>
      <dgm:t>
        <a:bodyPr/>
        <a:lstStyle/>
        <a:p>
          <a:r>
            <a:rPr lang="en-NZ" sz="2000" dirty="0" smtClean="0"/>
            <a:t>Early referral to renal services</a:t>
          </a:r>
          <a:endParaRPr lang="en-US" sz="2000" dirty="0" smtClean="0"/>
        </a:p>
      </dgm:t>
    </dgm:pt>
    <dgm:pt modelId="{7BA5A566-DEF5-4BFD-BB55-DED3EE28B1B9}" type="parTrans" cxnId="{8612207A-B983-495E-8CD9-32BBB665B450}">
      <dgm:prSet/>
      <dgm:spPr/>
      <dgm:t>
        <a:bodyPr/>
        <a:lstStyle/>
        <a:p>
          <a:endParaRPr lang="en-US"/>
        </a:p>
      </dgm:t>
    </dgm:pt>
    <dgm:pt modelId="{FF192279-2C43-4429-9757-9E1B552AD593}" type="sibTrans" cxnId="{8612207A-B983-495E-8CD9-32BBB665B450}">
      <dgm:prSet/>
      <dgm:spPr>
        <a:ln>
          <a:noFill/>
        </a:ln>
      </dgm:spPr>
      <dgm:t>
        <a:bodyPr/>
        <a:lstStyle/>
        <a:p>
          <a:endParaRPr lang="en-US"/>
        </a:p>
      </dgm:t>
    </dgm:pt>
    <dgm:pt modelId="{EB633BBD-C704-454D-A120-6D5389B2C9A9}">
      <dgm:prSet phldrT="[Text]" custT="1"/>
      <dgm:spPr/>
      <dgm:t>
        <a:bodyPr/>
        <a:lstStyle/>
        <a:p>
          <a:r>
            <a:rPr lang="en-NZ" sz="2000" dirty="0" smtClean="0"/>
            <a:t>Increased conversations about transplant</a:t>
          </a:r>
          <a:endParaRPr lang="en-US" sz="2000" dirty="0" smtClean="0"/>
        </a:p>
      </dgm:t>
    </dgm:pt>
    <dgm:pt modelId="{9599D913-CF10-4BDE-B09B-8630ADF3F4A4}" type="parTrans" cxnId="{88B92DAD-12C9-4A45-A1A6-703F94992CC2}">
      <dgm:prSet/>
      <dgm:spPr/>
      <dgm:t>
        <a:bodyPr/>
        <a:lstStyle/>
        <a:p>
          <a:endParaRPr lang="en-US"/>
        </a:p>
      </dgm:t>
    </dgm:pt>
    <dgm:pt modelId="{2C7DFF26-56AE-46EB-9276-2F22A94AFB54}" type="sibTrans" cxnId="{88B92DAD-12C9-4A45-A1A6-703F94992CC2}">
      <dgm:prSet/>
      <dgm:spPr>
        <a:noFill/>
        <a:ln>
          <a:noFill/>
        </a:ln>
      </dgm:spPr>
      <dgm:t>
        <a:bodyPr/>
        <a:lstStyle/>
        <a:p>
          <a:endParaRPr lang="en-US"/>
        </a:p>
      </dgm:t>
    </dgm:pt>
    <dgm:pt modelId="{F34604FB-BE29-4608-9201-0FB9BB8AD0D4}">
      <dgm:prSet phldrT="[Text]" custT="1"/>
      <dgm:spPr/>
      <dgm:t>
        <a:bodyPr/>
        <a:lstStyle/>
        <a:p>
          <a:r>
            <a:rPr lang="en-NZ" sz="2000" dirty="0" smtClean="0"/>
            <a:t>Psychosocial screening and support</a:t>
          </a:r>
          <a:endParaRPr lang="en-US" sz="2000" dirty="0"/>
        </a:p>
      </dgm:t>
    </dgm:pt>
    <dgm:pt modelId="{2C4A38C7-E2FB-4BAF-A05A-B5969F729F05}" type="parTrans" cxnId="{AEE20170-AE67-4B7A-B004-0722DC5576BD}">
      <dgm:prSet/>
      <dgm:spPr/>
      <dgm:t>
        <a:bodyPr/>
        <a:lstStyle/>
        <a:p>
          <a:endParaRPr lang="en-US"/>
        </a:p>
      </dgm:t>
    </dgm:pt>
    <dgm:pt modelId="{66B48270-69E9-437E-AB12-983A8DE28F59}" type="sibTrans" cxnId="{AEE20170-AE67-4B7A-B004-0722DC5576BD}">
      <dgm:prSet/>
      <dgm:spPr>
        <a:ln>
          <a:noFill/>
        </a:ln>
      </dgm:spPr>
      <dgm:t>
        <a:bodyPr/>
        <a:lstStyle/>
        <a:p>
          <a:endParaRPr lang="en-US"/>
        </a:p>
      </dgm:t>
    </dgm:pt>
    <dgm:pt modelId="{087D9BCE-E794-4D5B-AA40-6CE9DD015334}">
      <dgm:prSet custT="1"/>
      <dgm:spPr/>
      <dgm:t>
        <a:bodyPr/>
        <a:lstStyle/>
        <a:p>
          <a:r>
            <a:rPr lang="en-NZ" sz="2000" dirty="0" smtClean="0"/>
            <a:t>Media campaigns</a:t>
          </a:r>
          <a:endParaRPr lang="en-US" sz="2000" dirty="0" smtClean="0"/>
        </a:p>
      </dgm:t>
    </dgm:pt>
    <dgm:pt modelId="{48DF1405-E4A7-4A3F-8501-FDC630A2389B}" type="parTrans" cxnId="{A37A6274-9904-4E3D-AAB4-B0BB1E7BF84D}">
      <dgm:prSet/>
      <dgm:spPr/>
      <dgm:t>
        <a:bodyPr/>
        <a:lstStyle/>
        <a:p>
          <a:endParaRPr lang="en-US"/>
        </a:p>
      </dgm:t>
    </dgm:pt>
    <dgm:pt modelId="{18256445-FEA6-4D21-AA04-B935B90F4E0E}" type="sibTrans" cxnId="{A37A6274-9904-4E3D-AAB4-B0BB1E7BF84D}">
      <dgm:prSet/>
      <dgm:spPr>
        <a:ln>
          <a:noFill/>
        </a:ln>
      </dgm:spPr>
      <dgm:t>
        <a:bodyPr/>
        <a:lstStyle/>
        <a:p>
          <a:endParaRPr lang="en-US"/>
        </a:p>
      </dgm:t>
    </dgm:pt>
    <dgm:pt modelId="{83CC6321-1C84-4E81-BAB3-0F19AAA915B2}">
      <dgm:prSet custT="1"/>
      <dgm:spPr/>
      <dgm:t>
        <a:bodyPr/>
        <a:lstStyle/>
        <a:p>
          <a:r>
            <a:rPr lang="en-NZ" sz="2000" dirty="0" smtClean="0"/>
            <a:t>Involve </a:t>
          </a:r>
          <a:r>
            <a:rPr lang="en-NZ" sz="2000" dirty="0" err="1" smtClean="0"/>
            <a:t>whanau</a:t>
          </a:r>
          <a:r>
            <a:rPr lang="en-NZ" sz="2000" dirty="0" smtClean="0"/>
            <a:t> in decision-making  </a:t>
          </a:r>
          <a:endParaRPr lang="en-US" sz="2000" dirty="0" smtClean="0"/>
        </a:p>
      </dgm:t>
    </dgm:pt>
    <dgm:pt modelId="{67F94839-88B4-412E-A6F4-ADBF99FFD14A}" type="parTrans" cxnId="{2C7901DF-9622-4502-82FD-D8A884618495}">
      <dgm:prSet/>
      <dgm:spPr/>
      <dgm:t>
        <a:bodyPr/>
        <a:lstStyle/>
        <a:p>
          <a:endParaRPr lang="en-US"/>
        </a:p>
      </dgm:t>
    </dgm:pt>
    <dgm:pt modelId="{283A037C-0948-4D1E-B54A-2F4843A3A5D7}" type="sibTrans" cxnId="{2C7901DF-9622-4502-82FD-D8A884618495}">
      <dgm:prSet/>
      <dgm:spPr>
        <a:ln>
          <a:noFill/>
        </a:ln>
      </dgm:spPr>
      <dgm:t>
        <a:bodyPr/>
        <a:lstStyle/>
        <a:p>
          <a:endParaRPr lang="en-US"/>
        </a:p>
      </dgm:t>
    </dgm:pt>
    <dgm:pt modelId="{FA7DA986-A8D9-46D1-88ED-85EC2B69E173}" type="pres">
      <dgm:prSet presAssocID="{18468BB3-4982-4EF7-8F02-8CD5512B12C5}" presName="cycle" presStyleCnt="0">
        <dgm:presLayoutVars>
          <dgm:dir/>
          <dgm:resizeHandles val="exact"/>
        </dgm:presLayoutVars>
      </dgm:prSet>
      <dgm:spPr/>
      <dgm:t>
        <a:bodyPr/>
        <a:lstStyle/>
        <a:p>
          <a:endParaRPr lang="en-US"/>
        </a:p>
      </dgm:t>
    </dgm:pt>
    <dgm:pt modelId="{FEC0EB9E-2F99-4D0C-B825-7C62C5536864}" type="pres">
      <dgm:prSet presAssocID="{23D69B1C-26EC-46BC-AA1F-F5DDA0415FBA}" presName="node" presStyleLbl="node1" presStyleIdx="0" presStyleCnt="7" custScaleX="133058" custScaleY="179900" custRadScaleRad="113750" custRadScaleInc="-545733">
        <dgm:presLayoutVars>
          <dgm:bulletEnabled val="1"/>
        </dgm:presLayoutVars>
      </dgm:prSet>
      <dgm:spPr/>
      <dgm:t>
        <a:bodyPr/>
        <a:lstStyle/>
        <a:p>
          <a:endParaRPr lang="en-US"/>
        </a:p>
      </dgm:t>
    </dgm:pt>
    <dgm:pt modelId="{754DDF20-8E09-4606-95EE-009766974ED4}" type="pres">
      <dgm:prSet presAssocID="{23D69B1C-26EC-46BC-AA1F-F5DDA0415FBA}" presName="spNode" presStyleCnt="0"/>
      <dgm:spPr/>
    </dgm:pt>
    <dgm:pt modelId="{29FFBDB8-3007-4426-8AC1-0F6014833795}" type="pres">
      <dgm:prSet presAssocID="{5952E77E-C76B-4C08-B068-B99CA96EF255}" presName="sibTrans" presStyleLbl="sibTrans1D1" presStyleIdx="0" presStyleCnt="7"/>
      <dgm:spPr/>
      <dgm:t>
        <a:bodyPr/>
        <a:lstStyle/>
        <a:p>
          <a:endParaRPr lang="en-US"/>
        </a:p>
      </dgm:t>
    </dgm:pt>
    <dgm:pt modelId="{BF2060AE-87B7-42C3-A6C6-9C76B297C490}" type="pres">
      <dgm:prSet presAssocID="{7147D769-F8D5-4D22-B802-D6E7EBD838CB}" presName="node" presStyleLbl="node1" presStyleIdx="1" presStyleCnt="7" custScaleX="144954" custScaleY="210596" custRadScaleRad="137558" custRadScaleInc="14074">
        <dgm:presLayoutVars>
          <dgm:bulletEnabled val="1"/>
        </dgm:presLayoutVars>
      </dgm:prSet>
      <dgm:spPr/>
      <dgm:t>
        <a:bodyPr/>
        <a:lstStyle/>
        <a:p>
          <a:endParaRPr lang="en-US"/>
        </a:p>
      </dgm:t>
    </dgm:pt>
    <dgm:pt modelId="{B268C8F7-EDEC-4C71-9352-2814B0A779E5}" type="pres">
      <dgm:prSet presAssocID="{7147D769-F8D5-4D22-B802-D6E7EBD838CB}" presName="spNode" presStyleCnt="0"/>
      <dgm:spPr/>
    </dgm:pt>
    <dgm:pt modelId="{080FA2A0-3992-4C10-ABB0-132388ADA843}" type="pres">
      <dgm:prSet presAssocID="{A8159E89-B597-4D02-83AE-70DFA74982E3}" presName="sibTrans" presStyleLbl="sibTrans1D1" presStyleIdx="1" presStyleCnt="7"/>
      <dgm:spPr/>
      <dgm:t>
        <a:bodyPr/>
        <a:lstStyle/>
        <a:p>
          <a:endParaRPr lang="en-US"/>
        </a:p>
      </dgm:t>
    </dgm:pt>
    <dgm:pt modelId="{FBB35836-060B-4562-B542-EFDB499309DB}" type="pres">
      <dgm:prSet presAssocID="{9ED246C4-7C73-4696-AB98-0EFEC634ED64}" presName="node" presStyleLbl="node1" presStyleIdx="2" presStyleCnt="7" custScaleX="154045" custScaleY="175864" custRadScaleRad="115331" custRadScaleInc="-48581">
        <dgm:presLayoutVars>
          <dgm:bulletEnabled val="1"/>
        </dgm:presLayoutVars>
      </dgm:prSet>
      <dgm:spPr/>
      <dgm:t>
        <a:bodyPr/>
        <a:lstStyle/>
        <a:p>
          <a:endParaRPr lang="en-US"/>
        </a:p>
      </dgm:t>
    </dgm:pt>
    <dgm:pt modelId="{3C96B7AE-E698-418B-97F8-EC60FCAE98F3}" type="pres">
      <dgm:prSet presAssocID="{9ED246C4-7C73-4696-AB98-0EFEC634ED64}" presName="spNode" presStyleCnt="0"/>
      <dgm:spPr/>
    </dgm:pt>
    <dgm:pt modelId="{213CCBE0-52D2-4A0F-B271-9D29BF11A3B3}" type="pres">
      <dgm:prSet presAssocID="{FF192279-2C43-4429-9757-9E1B552AD593}" presName="sibTrans" presStyleLbl="sibTrans1D1" presStyleIdx="2" presStyleCnt="7"/>
      <dgm:spPr/>
      <dgm:t>
        <a:bodyPr/>
        <a:lstStyle/>
        <a:p>
          <a:endParaRPr lang="en-US"/>
        </a:p>
      </dgm:t>
    </dgm:pt>
    <dgm:pt modelId="{19D584C4-69FF-4557-BA11-6D85B6ADA735}" type="pres">
      <dgm:prSet presAssocID="{EB633BBD-C704-454D-A120-6D5389B2C9A9}" presName="node" presStyleLbl="node1" presStyleIdx="3" presStyleCnt="7" custScaleX="181071" custScaleY="214331" custRadScaleRad="77106" custRadScaleInc="-890777">
        <dgm:presLayoutVars>
          <dgm:bulletEnabled val="1"/>
        </dgm:presLayoutVars>
      </dgm:prSet>
      <dgm:spPr/>
      <dgm:t>
        <a:bodyPr/>
        <a:lstStyle/>
        <a:p>
          <a:endParaRPr lang="en-US"/>
        </a:p>
      </dgm:t>
    </dgm:pt>
    <dgm:pt modelId="{35BC741C-C741-43B2-A2B1-C74FC4135AEB}" type="pres">
      <dgm:prSet presAssocID="{EB633BBD-C704-454D-A120-6D5389B2C9A9}" presName="spNode" presStyleCnt="0"/>
      <dgm:spPr/>
    </dgm:pt>
    <dgm:pt modelId="{71D495BB-137D-4405-941A-9620BDEF5953}" type="pres">
      <dgm:prSet presAssocID="{2C7DFF26-56AE-46EB-9276-2F22A94AFB54}" presName="sibTrans" presStyleLbl="sibTrans1D1" presStyleIdx="3" presStyleCnt="7"/>
      <dgm:spPr/>
      <dgm:t>
        <a:bodyPr/>
        <a:lstStyle/>
        <a:p>
          <a:endParaRPr lang="en-US"/>
        </a:p>
      </dgm:t>
    </dgm:pt>
    <dgm:pt modelId="{9A0B157F-C01A-4EE3-A017-9A68149AB0F3}" type="pres">
      <dgm:prSet presAssocID="{83CC6321-1C84-4E81-BAB3-0F19AAA915B2}" presName="node" presStyleLbl="node1" presStyleIdx="4" presStyleCnt="7" custScaleX="193014" custScaleY="180577" custRadScaleRad="9505" custRadScaleInc="-34676">
        <dgm:presLayoutVars>
          <dgm:bulletEnabled val="1"/>
        </dgm:presLayoutVars>
      </dgm:prSet>
      <dgm:spPr/>
      <dgm:t>
        <a:bodyPr/>
        <a:lstStyle/>
        <a:p>
          <a:endParaRPr lang="en-US"/>
        </a:p>
      </dgm:t>
    </dgm:pt>
    <dgm:pt modelId="{B874C9A1-3288-48F1-9E91-7D95ED43921D}" type="pres">
      <dgm:prSet presAssocID="{83CC6321-1C84-4E81-BAB3-0F19AAA915B2}" presName="spNode" presStyleCnt="0"/>
      <dgm:spPr/>
    </dgm:pt>
    <dgm:pt modelId="{47340220-C89F-44F0-B29E-51491AC50B04}" type="pres">
      <dgm:prSet presAssocID="{283A037C-0948-4D1E-B54A-2F4843A3A5D7}" presName="sibTrans" presStyleLbl="sibTrans1D1" presStyleIdx="4" presStyleCnt="7"/>
      <dgm:spPr/>
      <dgm:t>
        <a:bodyPr/>
        <a:lstStyle/>
        <a:p>
          <a:endParaRPr lang="en-US"/>
        </a:p>
      </dgm:t>
    </dgm:pt>
    <dgm:pt modelId="{BB8C1707-65FD-4625-B400-185CF01A37C1}" type="pres">
      <dgm:prSet presAssocID="{087D9BCE-E794-4D5B-AA40-6CE9DD015334}" presName="node" presStyleLbl="node1" presStyleIdx="5" presStyleCnt="7" custScaleX="154046" custScaleY="153145" custRadScaleRad="133155" custRadScaleInc="-132955">
        <dgm:presLayoutVars>
          <dgm:bulletEnabled val="1"/>
        </dgm:presLayoutVars>
      </dgm:prSet>
      <dgm:spPr/>
      <dgm:t>
        <a:bodyPr/>
        <a:lstStyle/>
        <a:p>
          <a:endParaRPr lang="en-US"/>
        </a:p>
      </dgm:t>
    </dgm:pt>
    <dgm:pt modelId="{C2DF1D53-6F3D-408A-97E0-027F9C3730C2}" type="pres">
      <dgm:prSet presAssocID="{087D9BCE-E794-4D5B-AA40-6CE9DD015334}" presName="spNode" presStyleCnt="0"/>
      <dgm:spPr/>
    </dgm:pt>
    <dgm:pt modelId="{FB45CB06-5EF0-4804-B9E3-804C7D5A4759}" type="pres">
      <dgm:prSet presAssocID="{18256445-FEA6-4D21-AA04-B935B90F4E0E}" presName="sibTrans" presStyleLbl="sibTrans1D1" presStyleIdx="5" presStyleCnt="7"/>
      <dgm:spPr/>
      <dgm:t>
        <a:bodyPr/>
        <a:lstStyle/>
        <a:p>
          <a:endParaRPr lang="en-US"/>
        </a:p>
      </dgm:t>
    </dgm:pt>
    <dgm:pt modelId="{C2E2C320-406D-4643-9715-88EA2C7A210C}" type="pres">
      <dgm:prSet presAssocID="{F34604FB-BE29-4608-9201-0FB9BB8AD0D4}" presName="node" presStyleLbl="node1" presStyleIdx="6" presStyleCnt="7" custScaleX="156719" custScaleY="215915" custRadScaleRad="132100" custRadScaleInc="-17641">
        <dgm:presLayoutVars>
          <dgm:bulletEnabled val="1"/>
        </dgm:presLayoutVars>
      </dgm:prSet>
      <dgm:spPr/>
      <dgm:t>
        <a:bodyPr/>
        <a:lstStyle/>
        <a:p>
          <a:endParaRPr lang="en-US"/>
        </a:p>
      </dgm:t>
    </dgm:pt>
    <dgm:pt modelId="{BA701F7A-1AD2-4DEF-992C-2073C30439AD}" type="pres">
      <dgm:prSet presAssocID="{F34604FB-BE29-4608-9201-0FB9BB8AD0D4}" presName="spNode" presStyleCnt="0"/>
      <dgm:spPr/>
    </dgm:pt>
    <dgm:pt modelId="{620CD147-8B30-4B65-A5ED-56E142E339AA}" type="pres">
      <dgm:prSet presAssocID="{66B48270-69E9-437E-AB12-983A8DE28F59}" presName="sibTrans" presStyleLbl="sibTrans1D1" presStyleIdx="6" presStyleCnt="7"/>
      <dgm:spPr/>
      <dgm:t>
        <a:bodyPr/>
        <a:lstStyle/>
        <a:p>
          <a:endParaRPr lang="en-US"/>
        </a:p>
      </dgm:t>
    </dgm:pt>
  </dgm:ptLst>
  <dgm:cxnLst>
    <dgm:cxn modelId="{58B74D53-F51C-4662-A999-276081BA5A5F}" type="presOf" srcId="{9ED246C4-7C73-4696-AB98-0EFEC634ED64}" destId="{FBB35836-060B-4562-B542-EFDB499309DB}" srcOrd="0" destOrd="0" presId="urn:microsoft.com/office/officeart/2005/8/layout/cycle6"/>
    <dgm:cxn modelId="{1E246A08-0EDC-4762-BA02-3D4E487CE270}" type="presOf" srcId="{66B48270-69E9-437E-AB12-983A8DE28F59}" destId="{620CD147-8B30-4B65-A5ED-56E142E339AA}" srcOrd="0" destOrd="0" presId="urn:microsoft.com/office/officeart/2005/8/layout/cycle6"/>
    <dgm:cxn modelId="{537A3195-034A-4896-8D97-46CE32230A0A}" type="presOf" srcId="{23D69B1C-26EC-46BC-AA1F-F5DDA0415FBA}" destId="{FEC0EB9E-2F99-4D0C-B825-7C62C5536864}" srcOrd="0" destOrd="0" presId="urn:microsoft.com/office/officeart/2005/8/layout/cycle6"/>
    <dgm:cxn modelId="{8612207A-B983-495E-8CD9-32BBB665B450}" srcId="{18468BB3-4982-4EF7-8F02-8CD5512B12C5}" destId="{9ED246C4-7C73-4696-AB98-0EFEC634ED64}" srcOrd="2" destOrd="0" parTransId="{7BA5A566-DEF5-4BFD-BB55-DED3EE28B1B9}" sibTransId="{FF192279-2C43-4429-9757-9E1B552AD593}"/>
    <dgm:cxn modelId="{A37A6274-9904-4E3D-AAB4-B0BB1E7BF84D}" srcId="{18468BB3-4982-4EF7-8F02-8CD5512B12C5}" destId="{087D9BCE-E794-4D5B-AA40-6CE9DD015334}" srcOrd="5" destOrd="0" parTransId="{48DF1405-E4A7-4A3F-8501-FDC630A2389B}" sibTransId="{18256445-FEA6-4D21-AA04-B935B90F4E0E}"/>
    <dgm:cxn modelId="{794909E4-5B51-4BE7-A7A7-60B872AB8CDF}" type="presOf" srcId="{18256445-FEA6-4D21-AA04-B935B90F4E0E}" destId="{FB45CB06-5EF0-4804-B9E3-804C7D5A4759}" srcOrd="0" destOrd="0" presId="urn:microsoft.com/office/officeart/2005/8/layout/cycle6"/>
    <dgm:cxn modelId="{05144845-8D9B-4579-83C6-6915B456F2DF}" srcId="{18468BB3-4982-4EF7-8F02-8CD5512B12C5}" destId="{7147D769-F8D5-4D22-B802-D6E7EBD838CB}" srcOrd="1" destOrd="0" parTransId="{B46F9FD0-3950-4567-BE3B-2322027AA27A}" sibTransId="{A8159E89-B597-4D02-83AE-70DFA74982E3}"/>
    <dgm:cxn modelId="{2C7901DF-9622-4502-82FD-D8A884618495}" srcId="{18468BB3-4982-4EF7-8F02-8CD5512B12C5}" destId="{83CC6321-1C84-4E81-BAB3-0F19AAA915B2}" srcOrd="4" destOrd="0" parTransId="{67F94839-88B4-412E-A6F4-ADBF99FFD14A}" sibTransId="{283A037C-0948-4D1E-B54A-2F4843A3A5D7}"/>
    <dgm:cxn modelId="{AEE20170-AE67-4B7A-B004-0722DC5576BD}" srcId="{18468BB3-4982-4EF7-8F02-8CD5512B12C5}" destId="{F34604FB-BE29-4608-9201-0FB9BB8AD0D4}" srcOrd="6" destOrd="0" parTransId="{2C4A38C7-E2FB-4BAF-A05A-B5969F729F05}" sibTransId="{66B48270-69E9-437E-AB12-983A8DE28F59}"/>
    <dgm:cxn modelId="{BED7A35C-3301-402E-BA26-BFBB528BCD1F}" srcId="{18468BB3-4982-4EF7-8F02-8CD5512B12C5}" destId="{23D69B1C-26EC-46BC-AA1F-F5DDA0415FBA}" srcOrd="0" destOrd="0" parTransId="{3272A747-3B62-4A8A-BDDE-E787633FA029}" sibTransId="{5952E77E-C76B-4C08-B068-B99CA96EF255}"/>
    <dgm:cxn modelId="{B7C29B12-8B3E-48D0-AD9F-C71D7A2E29FD}" type="presOf" srcId="{FF192279-2C43-4429-9757-9E1B552AD593}" destId="{213CCBE0-52D2-4A0F-B271-9D29BF11A3B3}" srcOrd="0" destOrd="0" presId="urn:microsoft.com/office/officeart/2005/8/layout/cycle6"/>
    <dgm:cxn modelId="{4602C0E0-A575-4780-92D5-90DED19FC532}" type="presOf" srcId="{83CC6321-1C84-4E81-BAB3-0F19AAA915B2}" destId="{9A0B157F-C01A-4EE3-A017-9A68149AB0F3}" srcOrd="0" destOrd="0" presId="urn:microsoft.com/office/officeart/2005/8/layout/cycle6"/>
    <dgm:cxn modelId="{1A4C2C0C-7067-4B55-BC54-2FEC66422F3E}" type="presOf" srcId="{283A037C-0948-4D1E-B54A-2F4843A3A5D7}" destId="{47340220-C89F-44F0-B29E-51491AC50B04}" srcOrd="0" destOrd="0" presId="urn:microsoft.com/office/officeart/2005/8/layout/cycle6"/>
    <dgm:cxn modelId="{5F0DCA0F-BB07-49CB-956A-00FB78621A32}" type="presOf" srcId="{5952E77E-C76B-4C08-B068-B99CA96EF255}" destId="{29FFBDB8-3007-4426-8AC1-0F6014833795}" srcOrd="0" destOrd="0" presId="urn:microsoft.com/office/officeart/2005/8/layout/cycle6"/>
    <dgm:cxn modelId="{418D092B-21AF-40A8-B70A-6E2FD23E7F09}" type="presOf" srcId="{A8159E89-B597-4D02-83AE-70DFA74982E3}" destId="{080FA2A0-3992-4C10-ABB0-132388ADA843}" srcOrd="0" destOrd="0" presId="urn:microsoft.com/office/officeart/2005/8/layout/cycle6"/>
    <dgm:cxn modelId="{2577C244-51FF-48D7-9831-A13013A26E0C}" type="presOf" srcId="{18468BB3-4982-4EF7-8F02-8CD5512B12C5}" destId="{FA7DA986-A8D9-46D1-88ED-85EC2B69E173}" srcOrd="0" destOrd="0" presId="urn:microsoft.com/office/officeart/2005/8/layout/cycle6"/>
    <dgm:cxn modelId="{88B92DAD-12C9-4A45-A1A6-703F94992CC2}" srcId="{18468BB3-4982-4EF7-8F02-8CD5512B12C5}" destId="{EB633BBD-C704-454D-A120-6D5389B2C9A9}" srcOrd="3" destOrd="0" parTransId="{9599D913-CF10-4BDE-B09B-8630ADF3F4A4}" sibTransId="{2C7DFF26-56AE-46EB-9276-2F22A94AFB54}"/>
    <dgm:cxn modelId="{A48BEDEB-A129-43DE-B4E8-1FC24F00A9D9}" type="presOf" srcId="{F34604FB-BE29-4608-9201-0FB9BB8AD0D4}" destId="{C2E2C320-406D-4643-9715-88EA2C7A210C}" srcOrd="0" destOrd="0" presId="urn:microsoft.com/office/officeart/2005/8/layout/cycle6"/>
    <dgm:cxn modelId="{DEDEF24D-2EC0-4F3C-8EEA-B0238455137E}" type="presOf" srcId="{2C7DFF26-56AE-46EB-9276-2F22A94AFB54}" destId="{71D495BB-137D-4405-941A-9620BDEF5953}" srcOrd="0" destOrd="0" presId="urn:microsoft.com/office/officeart/2005/8/layout/cycle6"/>
    <dgm:cxn modelId="{AE2DC7E6-5F94-4702-989F-20426F352126}" type="presOf" srcId="{087D9BCE-E794-4D5B-AA40-6CE9DD015334}" destId="{BB8C1707-65FD-4625-B400-185CF01A37C1}" srcOrd="0" destOrd="0" presId="urn:microsoft.com/office/officeart/2005/8/layout/cycle6"/>
    <dgm:cxn modelId="{D094111D-8F16-4117-B03B-D8506BF1B058}" type="presOf" srcId="{EB633BBD-C704-454D-A120-6D5389B2C9A9}" destId="{19D584C4-69FF-4557-BA11-6D85B6ADA735}" srcOrd="0" destOrd="0" presId="urn:microsoft.com/office/officeart/2005/8/layout/cycle6"/>
    <dgm:cxn modelId="{35C369EF-62C3-4A46-8E50-1FC851BF8B32}" type="presOf" srcId="{7147D769-F8D5-4D22-B802-D6E7EBD838CB}" destId="{BF2060AE-87B7-42C3-A6C6-9C76B297C490}" srcOrd="0" destOrd="0" presId="urn:microsoft.com/office/officeart/2005/8/layout/cycle6"/>
    <dgm:cxn modelId="{AEA01E7F-1133-457D-9C61-944FE141A36A}" type="presParOf" srcId="{FA7DA986-A8D9-46D1-88ED-85EC2B69E173}" destId="{FEC0EB9E-2F99-4D0C-B825-7C62C5536864}" srcOrd="0" destOrd="0" presId="urn:microsoft.com/office/officeart/2005/8/layout/cycle6"/>
    <dgm:cxn modelId="{2A244AF8-BA6C-4558-A338-2A62BF185D92}" type="presParOf" srcId="{FA7DA986-A8D9-46D1-88ED-85EC2B69E173}" destId="{754DDF20-8E09-4606-95EE-009766974ED4}" srcOrd="1" destOrd="0" presId="urn:microsoft.com/office/officeart/2005/8/layout/cycle6"/>
    <dgm:cxn modelId="{62B0F1E9-692D-4E3B-A77D-DB2B1DD23702}" type="presParOf" srcId="{FA7DA986-A8D9-46D1-88ED-85EC2B69E173}" destId="{29FFBDB8-3007-4426-8AC1-0F6014833795}" srcOrd="2" destOrd="0" presId="urn:microsoft.com/office/officeart/2005/8/layout/cycle6"/>
    <dgm:cxn modelId="{AEAC2F01-8B6E-4693-B277-A1C3A3CF5A74}" type="presParOf" srcId="{FA7DA986-A8D9-46D1-88ED-85EC2B69E173}" destId="{BF2060AE-87B7-42C3-A6C6-9C76B297C490}" srcOrd="3" destOrd="0" presId="urn:microsoft.com/office/officeart/2005/8/layout/cycle6"/>
    <dgm:cxn modelId="{E95BDF81-D351-4A88-AE73-BFF4CEB3392C}" type="presParOf" srcId="{FA7DA986-A8D9-46D1-88ED-85EC2B69E173}" destId="{B268C8F7-EDEC-4C71-9352-2814B0A779E5}" srcOrd="4" destOrd="0" presId="urn:microsoft.com/office/officeart/2005/8/layout/cycle6"/>
    <dgm:cxn modelId="{D9363D8E-B862-44D4-981B-C1CEEFB7E7E4}" type="presParOf" srcId="{FA7DA986-A8D9-46D1-88ED-85EC2B69E173}" destId="{080FA2A0-3992-4C10-ABB0-132388ADA843}" srcOrd="5" destOrd="0" presId="urn:microsoft.com/office/officeart/2005/8/layout/cycle6"/>
    <dgm:cxn modelId="{F3548D00-1263-49A2-9ED9-F708CBC8962C}" type="presParOf" srcId="{FA7DA986-A8D9-46D1-88ED-85EC2B69E173}" destId="{FBB35836-060B-4562-B542-EFDB499309DB}" srcOrd="6" destOrd="0" presId="urn:microsoft.com/office/officeart/2005/8/layout/cycle6"/>
    <dgm:cxn modelId="{3FBA7AF4-318F-487C-988E-F3CB79EDF188}" type="presParOf" srcId="{FA7DA986-A8D9-46D1-88ED-85EC2B69E173}" destId="{3C96B7AE-E698-418B-97F8-EC60FCAE98F3}" srcOrd="7" destOrd="0" presId="urn:microsoft.com/office/officeart/2005/8/layout/cycle6"/>
    <dgm:cxn modelId="{15DF8303-FB78-4A6F-A414-122D6056F31E}" type="presParOf" srcId="{FA7DA986-A8D9-46D1-88ED-85EC2B69E173}" destId="{213CCBE0-52D2-4A0F-B271-9D29BF11A3B3}" srcOrd="8" destOrd="0" presId="urn:microsoft.com/office/officeart/2005/8/layout/cycle6"/>
    <dgm:cxn modelId="{C99659AF-176E-499C-88B8-317E1D91DED4}" type="presParOf" srcId="{FA7DA986-A8D9-46D1-88ED-85EC2B69E173}" destId="{19D584C4-69FF-4557-BA11-6D85B6ADA735}" srcOrd="9" destOrd="0" presId="urn:microsoft.com/office/officeart/2005/8/layout/cycle6"/>
    <dgm:cxn modelId="{7E766FA2-BB66-4692-972F-1E5CEED26929}" type="presParOf" srcId="{FA7DA986-A8D9-46D1-88ED-85EC2B69E173}" destId="{35BC741C-C741-43B2-A2B1-C74FC4135AEB}" srcOrd="10" destOrd="0" presId="urn:microsoft.com/office/officeart/2005/8/layout/cycle6"/>
    <dgm:cxn modelId="{1CF4393D-4FB4-4D4B-B74F-72C6ED7477FE}" type="presParOf" srcId="{FA7DA986-A8D9-46D1-88ED-85EC2B69E173}" destId="{71D495BB-137D-4405-941A-9620BDEF5953}" srcOrd="11" destOrd="0" presId="urn:microsoft.com/office/officeart/2005/8/layout/cycle6"/>
    <dgm:cxn modelId="{B3F4B9B8-B9C4-49FA-9D44-CA9FE366E27C}" type="presParOf" srcId="{FA7DA986-A8D9-46D1-88ED-85EC2B69E173}" destId="{9A0B157F-C01A-4EE3-A017-9A68149AB0F3}" srcOrd="12" destOrd="0" presId="urn:microsoft.com/office/officeart/2005/8/layout/cycle6"/>
    <dgm:cxn modelId="{240C265D-4C8A-4617-90DC-852AC85FE8B3}" type="presParOf" srcId="{FA7DA986-A8D9-46D1-88ED-85EC2B69E173}" destId="{B874C9A1-3288-48F1-9E91-7D95ED43921D}" srcOrd="13" destOrd="0" presId="urn:microsoft.com/office/officeart/2005/8/layout/cycle6"/>
    <dgm:cxn modelId="{5C8C027A-227D-4327-AD05-917D2B608874}" type="presParOf" srcId="{FA7DA986-A8D9-46D1-88ED-85EC2B69E173}" destId="{47340220-C89F-44F0-B29E-51491AC50B04}" srcOrd="14" destOrd="0" presId="urn:microsoft.com/office/officeart/2005/8/layout/cycle6"/>
    <dgm:cxn modelId="{BEE2FFC5-961A-4DB9-BD1B-A381400EC93D}" type="presParOf" srcId="{FA7DA986-A8D9-46D1-88ED-85EC2B69E173}" destId="{BB8C1707-65FD-4625-B400-185CF01A37C1}" srcOrd="15" destOrd="0" presId="urn:microsoft.com/office/officeart/2005/8/layout/cycle6"/>
    <dgm:cxn modelId="{146A0466-3972-4FFE-95E2-51DEA4E85481}" type="presParOf" srcId="{FA7DA986-A8D9-46D1-88ED-85EC2B69E173}" destId="{C2DF1D53-6F3D-408A-97E0-027F9C3730C2}" srcOrd="16" destOrd="0" presId="urn:microsoft.com/office/officeart/2005/8/layout/cycle6"/>
    <dgm:cxn modelId="{4BF537F3-955C-4423-B2A8-FE8A6ECA4262}" type="presParOf" srcId="{FA7DA986-A8D9-46D1-88ED-85EC2B69E173}" destId="{FB45CB06-5EF0-4804-B9E3-804C7D5A4759}" srcOrd="17" destOrd="0" presId="urn:microsoft.com/office/officeart/2005/8/layout/cycle6"/>
    <dgm:cxn modelId="{B183E50E-5023-4576-9AC0-33846B593027}" type="presParOf" srcId="{FA7DA986-A8D9-46D1-88ED-85EC2B69E173}" destId="{C2E2C320-406D-4643-9715-88EA2C7A210C}" srcOrd="18" destOrd="0" presId="urn:microsoft.com/office/officeart/2005/8/layout/cycle6"/>
    <dgm:cxn modelId="{B4367220-86B8-499C-9112-CC7FA724B847}" type="presParOf" srcId="{FA7DA986-A8D9-46D1-88ED-85EC2B69E173}" destId="{BA701F7A-1AD2-4DEF-992C-2073C30439AD}" srcOrd="19" destOrd="0" presId="urn:microsoft.com/office/officeart/2005/8/layout/cycle6"/>
    <dgm:cxn modelId="{54BF71FB-5B6B-42D3-940F-683C45AE7BF6}" type="presParOf" srcId="{FA7DA986-A8D9-46D1-88ED-85EC2B69E173}" destId="{620CD147-8B30-4B65-A5ED-56E142E339AA}"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0EB9E-2F99-4D0C-B825-7C62C5536864}">
      <dsp:nvSpPr>
        <dsp:cNvPr id="0" name=""/>
        <dsp:cNvSpPr/>
      </dsp:nvSpPr>
      <dsp:spPr>
        <a:xfrm>
          <a:off x="79370" y="2016221"/>
          <a:ext cx="1604436" cy="14100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NZ" sz="2000" kern="1200" dirty="0" smtClean="0"/>
            <a:t>Shared decision making</a:t>
          </a:r>
          <a:endParaRPr lang="en-US" sz="2000" kern="1200" dirty="0" smtClean="0"/>
        </a:p>
      </dsp:txBody>
      <dsp:txXfrm>
        <a:off x="148202" y="2085053"/>
        <a:ext cx="1466772" cy="1272358"/>
      </dsp:txXfrm>
    </dsp:sp>
    <dsp:sp modelId="{29FFBDB8-3007-4426-8AC1-0F6014833795}">
      <dsp:nvSpPr>
        <dsp:cNvPr id="0" name=""/>
        <dsp:cNvSpPr/>
      </dsp:nvSpPr>
      <dsp:spPr>
        <a:xfrm>
          <a:off x="701918" y="-1277299"/>
          <a:ext cx="4570819" cy="4570819"/>
        </a:xfrm>
        <a:custGeom>
          <a:avLst/>
          <a:gdLst/>
          <a:ahLst/>
          <a:cxnLst/>
          <a:rect l="0" t="0" r="0" b="0"/>
          <a:pathLst>
            <a:path>
              <a:moveTo>
                <a:pt x="214607" y="3252300"/>
              </a:moveTo>
              <a:arcTo wR="2285409" hR="2285409" stAng="9298282" swAng="10662490"/>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BF2060AE-87B7-42C3-A6C6-9C76B297C490}">
      <dsp:nvSpPr>
        <dsp:cNvPr id="0" name=""/>
        <dsp:cNvSpPr/>
      </dsp:nvSpPr>
      <dsp:spPr>
        <a:xfrm>
          <a:off x="5030027" y="0"/>
          <a:ext cx="1747880" cy="16506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NZ" sz="2000" kern="1200" dirty="0" smtClean="0"/>
            <a:t>Improved health literacy</a:t>
          </a:r>
          <a:endParaRPr lang="en-US" sz="2000" kern="1200" dirty="0" smtClean="0"/>
        </a:p>
      </dsp:txBody>
      <dsp:txXfrm>
        <a:off x="5110603" y="80576"/>
        <a:ext cx="1586728" cy="1489460"/>
      </dsp:txXfrm>
    </dsp:sp>
    <dsp:sp modelId="{080FA2A0-3992-4C10-ABB0-132388ADA843}">
      <dsp:nvSpPr>
        <dsp:cNvPr id="0" name=""/>
        <dsp:cNvSpPr/>
      </dsp:nvSpPr>
      <dsp:spPr>
        <a:xfrm>
          <a:off x="2309367" y="-1958028"/>
          <a:ext cx="4472416" cy="4472416"/>
        </a:xfrm>
        <a:custGeom>
          <a:avLst/>
          <a:gdLst/>
          <a:ahLst/>
          <a:cxnLst/>
          <a:rect l="0" t="0" r="0" b="0"/>
          <a:pathLst>
            <a:path>
              <a:moveTo>
                <a:pt x="3997963" y="3613469"/>
              </a:moveTo>
              <a:arcTo wR="2236208" hR="2236208" stAng="2281002" swAng="925341"/>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FBB35836-060B-4562-B542-EFDB499309DB}">
      <dsp:nvSpPr>
        <dsp:cNvPr id="0" name=""/>
        <dsp:cNvSpPr/>
      </dsp:nvSpPr>
      <dsp:spPr>
        <a:xfrm>
          <a:off x="4983258" y="2077995"/>
          <a:ext cx="1857501" cy="13783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NZ" sz="2000" kern="1200" dirty="0" smtClean="0"/>
            <a:t>Early referral to renal services</a:t>
          </a:r>
          <a:endParaRPr lang="en-US" sz="2000" kern="1200" dirty="0" smtClean="0"/>
        </a:p>
      </dsp:txBody>
      <dsp:txXfrm>
        <a:off x="5050545" y="2145282"/>
        <a:ext cx="1722927" cy="1243815"/>
      </dsp:txXfrm>
    </dsp:sp>
    <dsp:sp modelId="{213CCBE0-52D2-4A0F-B271-9D29BF11A3B3}">
      <dsp:nvSpPr>
        <dsp:cNvPr id="0" name=""/>
        <dsp:cNvSpPr/>
      </dsp:nvSpPr>
      <dsp:spPr>
        <a:xfrm>
          <a:off x="2346984" y="-684149"/>
          <a:ext cx="4472416" cy="4472416"/>
        </a:xfrm>
        <a:custGeom>
          <a:avLst/>
          <a:gdLst/>
          <a:ahLst/>
          <a:cxnLst/>
          <a:rect l="0" t="0" r="0" b="0"/>
          <a:pathLst>
            <a:path>
              <a:moveTo>
                <a:pt x="3373623" y="4161543"/>
              </a:moveTo>
              <a:arcTo wR="2236208" hR="2236208" stAng="3565621" swAng="7728766"/>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19D584C4-69FF-4557-BA11-6D85B6ADA735}">
      <dsp:nvSpPr>
        <dsp:cNvPr id="0" name=""/>
        <dsp:cNvSpPr/>
      </dsp:nvSpPr>
      <dsp:spPr>
        <a:xfrm>
          <a:off x="2376264" y="3"/>
          <a:ext cx="2183385" cy="16798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NZ" sz="2000" kern="1200" dirty="0" smtClean="0"/>
            <a:t>Increased conversations about transplant</a:t>
          </a:r>
          <a:endParaRPr lang="en-US" sz="2000" kern="1200" dirty="0" smtClean="0"/>
        </a:p>
      </dsp:txBody>
      <dsp:txXfrm>
        <a:off x="2458269" y="82008"/>
        <a:ext cx="2019375" cy="1515876"/>
      </dsp:txXfrm>
    </dsp:sp>
    <dsp:sp modelId="{71D495BB-137D-4405-941A-9620BDEF5953}">
      <dsp:nvSpPr>
        <dsp:cNvPr id="0" name=""/>
        <dsp:cNvSpPr/>
      </dsp:nvSpPr>
      <dsp:spPr>
        <a:xfrm>
          <a:off x="-1056068" y="-506436"/>
          <a:ext cx="4472416" cy="4472416"/>
        </a:xfrm>
        <a:custGeom>
          <a:avLst/>
          <a:gdLst/>
          <a:ahLst/>
          <a:cxnLst/>
          <a:rect l="0" t="0" r="0" b="0"/>
          <a:pathLst>
            <a:path>
              <a:moveTo>
                <a:pt x="4471941" y="2190092"/>
              </a:moveTo>
              <a:arcTo wR="2236208" hR="2236208" stAng="21529101" swAng="568262"/>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9A0B157F-C01A-4EE3-A017-9A68149AB0F3}">
      <dsp:nvSpPr>
        <dsp:cNvPr id="0" name=""/>
        <dsp:cNvSpPr/>
      </dsp:nvSpPr>
      <dsp:spPr>
        <a:xfrm>
          <a:off x="2184790" y="2055900"/>
          <a:ext cx="2327396" cy="14153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NZ" sz="2000" kern="1200" dirty="0" smtClean="0"/>
            <a:t>Involve </a:t>
          </a:r>
          <a:r>
            <a:rPr lang="en-NZ" sz="2000" kern="1200" dirty="0" err="1" smtClean="0"/>
            <a:t>whanau</a:t>
          </a:r>
          <a:r>
            <a:rPr lang="en-NZ" sz="2000" kern="1200" dirty="0" smtClean="0"/>
            <a:t> in decision-making  </a:t>
          </a:r>
          <a:endParaRPr lang="en-US" sz="2000" kern="1200" dirty="0" smtClean="0"/>
        </a:p>
      </dsp:txBody>
      <dsp:txXfrm>
        <a:off x="2253881" y="2124991"/>
        <a:ext cx="2189214" cy="1277146"/>
      </dsp:txXfrm>
    </dsp:sp>
    <dsp:sp modelId="{47340220-C89F-44F0-B29E-51491AC50B04}">
      <dsp:nvSpPr>
        <dsp:cNvPr id="0" name=""/>
        <dsp:cNvSpPr/>
      </dsp:nvSpPr>
      <dsp:spPr>
        <a:xfrm>
          <a:off x="-1362431" y="-514589"/>
          <a:ext cx="4472416" cy="4472416"/>
        </a:xfrm>
        <a:custGeom>
          <a:avLst/>
          <a:gdLst/>
          <a:ahLst/>
          <a:cxnLst/>
          <a:rect l="0" t="0" r="0" b="0"/>
          <a:pathLst>
            <a:path>
              <a:moveTo>
                <a:pt x="3625609" y="3988404"/>
              </a:moveTo>
              <a:arcTo wR="2236208" hR="2236208" stAng="3095245" swAng="627348"/>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BB8C1707-65FD-4625-B400-185CF01A37C1}">
      <dsp:nvSpPr>
        <dsp:cNvPr id="0" name=""/>
        <dsp:cNvSpPr/>
      </dsp:nvSpPr>
      <dsp:spPr>
        <a:xfrm>
          <a:off x="72014" y="3698811"/>
          <a:ext cx="1857513" cy="12003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NZ" sz="2000" kern="1200" dirty="0" smtClean="0"/>
            <a:t>Media campaigns</a:t>
          </a:r>
          <a:endParaRPr lang="en-US" sz="2000" kern="1200" dirty="0" smtClean="0"/>
        </a:p>
      </dsp:txBody>
      <dsp:txXfrm>
        <a:off x="130609" y="3757406"/>
        <a:ext cx="1740323" cy="1083132"/>
      </dsp:txXfrm>
    </dsp:sp>
    <dsp:sp modelId="{FB45CB06-5EF0-4804-B9E3-804C7D5A4759}">
      <dsp:nvSpPr>
        <dsp:cNvPr id="0" name=""/>
        <dsp:cNvSpPr/>
      </dsp:nvSpPr>
      <dsp:spPr>
        <a:xfrm>
          <a:off x="393516" y="389761"/>
          <a:ext cx="4472416" cy="4472416"/>
        </a:xfrm>
        <a:custGeom>
          <a:avLst/>
          <a:gdLst/>
          <a:ahLst/>
          <a:cxnLst/>
          <a:rect l="0" t="0" r="0" b="0"/>
          <a:pathLst>
            <a:path>
              <a:moveTo>
                <a:pt x="264605" y="3291390"/>
              </a:moveTo>
              <a:arcTo wR="2236208" hR="2236208" stAng="9110685" swAng="3139148"/>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C2E2C320-406D-4643-9715-88EA2C7A210C}">
      <dsp:nvSpPr>
        <dsp:cNvPr id="0" name=""/>
        <dsp:cNvSpPr/>
      </dsp:nvSpPr>
      <dsp:spPr>
        <a:xfrm>
          <a:off x="72003" y="0"/>
          <a:ext cx="1889745" cy="16923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NZ" sz="2000" kern="1200" dirty="0" smtClean="0"/>
            <a:t>Psychosocial screening and support</a:t>
          </a:r>
          <a:endParaRPr lang="en-US" sz="2000" kern="1200" dirty="0"/>
        </a:p>
      </dsp:txBody>
      <dsp:txXfrm>
        <a:off x="154614" y="82611"/>
        <a:ext cx="1724523" cy="1527079"/>
      </dsp:txXfrm>
    </dsp:sp>
    <dsp:sp modelId="{620CD147-8B30-4B65-A5ED-56E142E339AA}">
      <dsp:nvSpPr>
        <dsp:cNvPr id="0" name=""/>
        <dsp:cNvSpPr/>
      </dsp:nvSpPr>
      <dsp:spPr>
        <a:xfrm>
          <a:off x="-2060000" y="-877813"/>
          <a:ext cx="4472416" cy="4472416"/>
        </a:xfrm>
        <a:custGeom>
          <a:avLst/>
          <a:gdLst/>
          <a:ahLst/>
          <a:cxnLst/>
          <a:rect l="0" t="0" r="0" b="0"/>
          <a:pathLst>
            <a:path>
              <a:moveTo>
                <a:pt x="4033884" y="906174"/>
              </a:moveTo>
              <a:arcTo wR="2236208" hR="2236208" stAng="19410218" swAng="6192724"/>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D4625634-F0B7-4841-90EB-E0DB93968C93}" type="datetimeFigureOut">
              <a:rPr lang="en-NZ" smtClean="0"/>
              <a:pPr/>
              <a:t>29/06/2017</a:t>
            </a:fld>
            <a:endParaRPr lang="en-NZ"/>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88178A8F-710B-4E8C-992A-8C02CDF9FD1B}" type="slidenum">
              <a:rPr lang="en-NZ" smtClean="0"/>
              <a:pPr/>
              <a:t>‹#›</a:t>
            </a:fld>
            <a:endParaRPr lang="en-NZ"/>
          </a:p>
        </p:txBody>
      </p:sp>
    </p:spTree>
    <p:extLst>
      <p:ext uri="{BB962C8B-B14F-4D97-AF65-F5344CB8AC3E}">
        <p14:creationId xmlns:p14="http://schemas.microsoft.com/office/powerpoint/2010/main" val="1694134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8178A8F-710B-4E8C-992A-8C02CDF9FD1B}" type="slidenum">
              <a:rPr lang="en-NZ" smtClean="0"/>
              <a:pPr/>
              <a:t>1</a:t>
            </a:fld>
            <a:endParaRPr lang="en-NZ"/>
          </a:p>
        </p:txBody>
      </p:sp>
    </p:spTree>
    <p:extLst>
      <p:ext uri="{BB962C8B-B14F-4D97-AF65-F5344CB8AC3E}">
        <p14:creationId xmlns:p14="http://schemas.microsoft.com/office/powerpoint/2010/main" val="963166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NZ" u="sng" dirty="0"/>
              <a:t>Limited recruitment: </a:t>
            </a:r>
            <a:r>
              <a:rPr lang="en-NZ" dirty="0"/>
              <a:t>Poor health in whanau or </a:t>
            </a:r>
            <a:r>
              <a:rPr lang="en-NZ" dirty="0" err="1"/>
              <a:t>Pasifika</a:t>
            </a:r>
            <a:r>
              <a:rPr lang="en-NZ" dirty="0"/>
              <a:t> families often as a result of genetic pre-dispositions, eg diabetes, gout, HTN. and high likelihood of discovering problems during screening. </a:t>
            </a:r>
          </a:p>
          <a:p>
            <a:pPr lvl="0">
              <a:defRPr/>
            </a:pPr>
            <a:r>
              <a:rPr lang="en-NZ" dirty="0"/>
              <a:t>5 x PKD families currently on our books  </a:t>
            </a:r>
          </a:p>
          <a:p>
            <a:r>
              <a:rPr lang="en-NZ" dirty="0"/>
              <a:t>Small recruit choice also seen in 2 patients who were European: 1 moved to NZ with moderate renal failure and the other is a 1</a:t>
            </a:r>
            <a:r>
              <a:rPr lang="en-NZ" baseline="30000" dirty="0"/>
              <a:t>st</a:t>
            </a:r>
            <a:r>
              <a:rPr lang="en-NZ" dirty="0"/>
              <a:t> generation </a:t>
            </a:r>
            <a:r>
              <a:rPr lang="en-NZ" dirty="0" err="1"/>
              <a:t>Nzer</a:t>
            </a:r>
            <a:r>
              <a:rPr lang="en-NZ" dirty="0"/>
              <a:t> with small family.  In this case a small pool and a small net. </a:t>
            </a:r>
          </a:p>
          <a:p>
            <a:r>
              <a:rPr lang="en-NZ" u="sng" dirty="0"/>
              <a:t>Managing risks: </a:t>
            </a:r>
            <a:r>
              <a:rPr lang="en-NZ" dirty="0"/>
              <a:t>Many participants worried about the health, financial burden giving a kidney would place on their loved ones. They also worried that asking for a kidney would affect the relationship. If the donor declined, it could be awkward, or if the kidney failed after transplant, they might have jeopardised the health of the donor unduly. Donor might get ‘scared’ about workup</a:t>
            </a:r>
          </a:p>
          <a:p>
            <a:pPr lvl="0"/>
            <a:r>
              <a:rPr lang="en-NZ" dirty="0"/>
              <a:t>Feeling a responsibility towards the person who gives you a kidney</a:t>
            </a:r>
          </a:p>
          <a:p>
            <a:pPr lvl="0"/>
            <a:r>
              <a:rPr lang="en-NZ" dirty="0"/>
              <a:t>Concerns re: obligations to donor post-transplant</a:t>
            </a:r>
          </a:p>
          <a:p>
            <a:r>
              <a:rPr lang="en-NZ" u="sng" dirty="0"/>
              <a:t>Misinformation</a:t>
            </a:r>
            <a:r>
              <a:rPr lang="en-NZ" dirty="0"/>
              <a:t>: patients talk in the dialysis waiting room. Or they have family members who have been on dialysis or had a transplant years ago, and it failed. And it was because so-and-so smoked weed before they donated, or the surgeon cut the ureter too short.  Or they might think that because they are not a compatible blood group, or they are not related, that someone can’t give to them. </a:t>
            </a:r>
          </a:p>
          <a:p>
            <a:endParaRPr lang="en-NZ" dirty="0"/>
          </a:p>
        </p:txBody>
      </p:sp>
      <p:sp>
        <p:nvSpPr>
          <p:cNvPr id="4" name="Slide Number Placeholder 3"/>
          <p:cNvSpPr>
            <a:spLocks noGrp="1"/>
          </p:cNvSpPr>
          <p:nvPr>
            <p:ph type="sldNum" sz="quarter" idx="10"/>
          </p:nvPr>
        </p:nvSpPr>
        <p:spPr/>
        <p:txBody>
          <a:bodyPr/>
          <a:lstStyle/>
          <a:p>
            <a:fld id="{88178A8F-710B-4E8C-992A-8C02CDF9FD1B}" type="slidenum">
              <a:rPr lang="en-NZ" smtClean="0"/>
              <a:pPr/>
              <a:t>10</a:t>
            </a:fld>
            <a:endParaRPr lang="en-NZ"/>
          </a:p>
        </p:txBody>
      </p:sp>
    </p:spTree>
    <p:extLst>
      <p:ext uri="{BB962C8B-B14F-4D97-AF65-F5344CB8AC3E}">
        <p14:creationId xmlns:p14="http://schemas.microsoft.com/office/powerpoint/2010/main" val="1282337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dirty="0"/>
              <a:t>So what does this look like as a thematic or conceptual model?</a:t>
            </a:r>
          </a:p>
        </p:txBody>
      </p:sp>
      <p:sp>
        <p:nvSpPr>
          <p:cNvPr id="4" name="Slide Number Placeholder 3"/>
          <p:cNvSpPr>
            <a:spLocks noGrp="1"/>
          </p:cNvSpPr>
          <p:nvPr>
            <p:ph type="sldNum" sz="quarter" idx="10"/>
          </p:nvPr>
        </p:nvSpPr>
        <p:spPr/>
        <p:txBody>
          <a:bodyPr/>
          <a:lstStyle/>
          <a:p>
            <a:fld id="{88178A8F-710B-4E8C-992A-8C02CDF9FD1B}" type="slidenum">
              <a:rPr lang="en-NZ" smtClean="0"/>
              <a:pPr/>
              <a:t>11</a:t>
            </a:fld>
            <a:endParaRPr lang="en-NZ"/>
          </a:p>
        </p:txBody>
      </p:sp>
    </p:spTree>
    <p:extLst>
      <p:ext uri="{BB962C8B-B14F-4D97-AF65-F5344CB8AC3E}">
        <p14:creationId xmlns:p14="http://schemas.microsoft.com/office/powerpoint/2010/main" val="2389157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88178A8F-710B-4E8C-992A-8C02CDF9FD1B}" type="slidenum">
              <a:rPr lang="en-NZ" smtClean="0"/>
              <a:pPr/>
              <a:t>12</a:t>
            </a:fld>
            <a:endParaRPr lang="en-NZ"/>
          </a:p>
        </p:txBody>
      </p:sp>
    </p:spTree>
    <p:extLst>
      <p:ext uri="{BB962C8B-B14F-4D97-AF65-F5344CB8AC3E}">
        <p14:creationId xmlns:p14="http://schemas.microsoft.com/office/powerpoint/2010/main" val="4025120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178A8F-710B-4E8C-992A-8C02CDF9FD1B}" type="slidenum">
              <a:rPr lang="en-NZ" smtClean="0"/>
              <a:pPr/>
              <a:t>13</a:t>
            </a:fld>
            <a:endParaRPr lang="en-NZ"/>
          </a:p>
        </p:txBody>
      </p:sp>
    </p:spTree>
    <p:extLst>
      <p:ext uri="{BB962C8B-B14F-4D97-AF65-F5344CB8AC3E}">
        <p14:creationId xmlns:p14="http://schemas.microsoft.com/office/powerpoint/2010/main" val="3157050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178A8F-710B-4E8C-992A-8C02CDF9FD1B}" type="slidenum">
              <a:rPr lang="en-NZ" smtClean="0"/>
              <a:pPr/>
              <a:t>14</a:t>
            </a:fld>
            <a:endParaRPr lang="en-NZ"/>
          </a:p>
        </p:txBody>
      </p:sp>
    </p:spTree>
    <p:extLst>
      <p:ext uri="{BB962C8B-B14F-4D97-AF65-F5344CB8AC3E}">
        <p14:creationId xmlns:p14="http://schemas.microsoft.com/office/powerpoint/2010/main" val="2754292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dirty="0"/>
              <a:t>Almost all participants in this study needed more support in order to be able to approach potential donors. Some were distressed at not being able to find a suitable donor. Others were distressed thinking they might cause harm to a loved one by accepting a kidney. Counselling, cultural and spiritual support should be available to recipients. </a:t>
            </a:r>
          </a:p>
          <a:p>
            <a:r>
              <a:rPr lang="en-NZ" sz="1400" dirty="0"/>
              <a:t> </a:t>
            </a:r>
          </a:p>
          <a:p>
            <a:r>
              <a:rPr lang="en-NZ" sz="1400" dirty="0"/>
              <a:t>It is my opinion that psychosocial support should be routinely offered to all recipients. Psychosocial support should ideally happen before the patient has approached any potential donor, addressing any concerns such as self-advocacy, reciprocity, and relationship management, as well as providing skilled counselling for depression, negative quality of life or employment worries, and distress that may arise as the result of being diagnosed with a chronic, life-limiting disease. </a:t>
            </a:r>
          </a:p>
          <a:p>
            <a:endParaRPr lang="en-NZ" sz="1400" dirty="0"/>
          </a:p>
          <a:p>
            <a:r>
              <a:rPr lang="en-NZ" sz="1400" dirty="0"/>
              <a:t> </a:t>
            </a:r>
          </a:p>
          <a:p>
            <a:endParaRPr lang="en-NZ" sz="1400" dirty="0"/>
          </a:p>
        </p:txBody>
      </p:sp>
      <p:sp>
        <p:nvSpPr>
          <p:cNvPr id="4" name="Slide Number Placeholder 3"/>
          <p:cNvSpPr>
            <a:spLocks noGrp="1"/>
          </p:cNvSpPr>
          <p:nvPr>
            <p:ph type="sldNum" sz="quarter" idx="10"/>
          </p:nvPr>
        </p:nvSpPr>
        <p:spPr/>
        <p:txBody>
          <a:bodyPr/>
          <a:lstStyle/>
          <a:p>
            <a:fld id="{88178A8F-710B-4E8C-992A-8C02CDF9FD1B}" type="slidenum">
              <a:rPr lang="en-NZ" smtClean="0"/>
              <a:pPr/>
              <a:t>15</a:t>
            </a:fld>
            <a:endParaRPr lang="en-NZ"/>
          </a:p>
        </p:txBody>
      </p:sp>
    </p:spTree>
    <p:extLst>
      <p:ext uri="{BB962C8B-B14F-4D97-AF65-F5344CB8AC3E}">
        <p14:creationId xmlns:p14="http://schemas.microsoft.com/office/powerpoint/2010/main" val="2576972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400" dirty="0" smtClean="0"/>
              <a:t>When considering whether to approach someone to ask for a kidney, participants were not motivated by thoughts of improved health for themselves. Participants were willing to deny themselves improved health outcomes in order to avoid feeling obligation for a ‘gift’ that could not be reciprocated, or guilt should the kidney be rejected. </a:t>
            </a:r>
          </a:p>
          <a:p>
            <a:endParaRPr lang="en-US" dirty="0"/>
          </a:p>
        </p:txBody>
      </p:sp>
      <p:sp>
        <p:nvSpPr>
          <p:cNvPr id="4" name="Slide Number Placeholder 3"/>
          <p:cNvSpPr>
            <a:spLocks noGrp="1"/>
          </p:cNvSpPr>
          <p:nvPr>
            <p:ph type="sldNum" sz="quarter" idx="10"/>
          </p:nvPr>
        </p:nvSpPr>
        <p:spPr/>
        <p:txBody>
          <a:bodyPr/>
          <a:lstStyle/>
          <a:p>
            <a:fld id="{88178A8F-710B-4E8C-992A-8C02CDF9FD1B}" type="slidenum">
              <a:rPr lang="en-NZ" smtClean="0"/>
              <a:pPr/>
              <a:t>16</a:t>
            </a:fld>
            <a:endParaRPr lang="en-NZ"/>
          </a:p>
        </p:txBody>
      </p:sp>
    </p:spTree>
    <p:extLst>
      <p:ext uri="{BB962C8B-B14F-4D97-AF65-F5344CB8AC3E}">
        <p14:creationId xmlns:p14="http://schemas.microsoft.com/office/powerpoint/2010/main" val="87774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1038" y="4783138"/>
            <a:ext cx="5443537" cy="4657725"/>
          </a:xfrm>
        </p:spPr>
        <p:txBody>
          <a:bodyPr/>
          <a:lstStyle/>
          <a:p>
            <a:r>
              <a:rPr lang="en-NZ" sz="1400" dirty="0"/>
              <a:t>Patients felt that having the right information to be able to successfully recruit is paramount, and that having information was essential in order to be prepared to answer questions as they approached others to ask for a kidney. </a:t>
            </a:r>
          </a:p>
          <a:p>
            <a:endParaRPr lang="en-NZ" sz="1400" dirty="0"/>
          </a:p>
          <a:p>
            <a:r>
              <a:rPr lang="en-NZ" sz="1400" dirty="0"/>
              <a:t>For those who identify  poor health literacy or communication barriers, a tailored support plan should be developed in partnership with the patient, including an action plan that may address who the patient might ask, how they might approach the subject, and what they might say. </a:t>
            </a:r>
          </a:p>
          <a:p>
            <a:endParaRPr lang="en-NZ" sz="1400" dirty="0"/>
          </a:p>
          <a:p>
            <a:r>
              <a:rPr lang="en-NZ" sz="1400" dirty="0"/>
              <a:t>Coaching and support in the form of role play should also be offered, renal health professionals practising the patient’s approach and rehearsing different ways to start a conversation about transplant. </a:t>
            </a:r>
          </a:p>
          <a:p>
            <a:r>
              <a:rPr lang="en-NZ" sz="1400" dirty="0"/>
              <a:t> </a:t>
            </a:r>
          </a:p>
          <a:p>
            <a:r>
              <a:rPr lang="en-NZ" sz="1400" dirty="0"/>
              <a:t>With the increasing use of social media sites such as Facebook, some patients and their families in this study are turning to such sites in an attempt to recruit donors. Sample social media templates sharing the patient’s story and providing information about how to make contact with the patient’s donor coordinator should be developed in a variety of languages to be customised according to the patient’s needs.</a:t>
            </a:r>
          </a:p>
          <a:p>
            <a:endParaRPr lang="en-NZ" sz="1400" dirty="0"/>
          </a:p>
          <a:p>
            <a:endParaRPr lang="en-NZ" sz="1400" dirty="0"/>
          </a:p>
          <a:p>
            <a:endParaRPr lang="en-NZ" sz="1400" dirty="0"/>
          </a:p>
        </p:txBody>
      </p:sp>
      <p:sp>
        <p:nvSpPr>
          <p:cNvPr id="4" name="Slide Number Placeholder 3"/>
          <p:cNvSpPr>
            <a:spLocks noGrp="1"/>
          </p:cNvSpPr>
          <p:nvPr>
            <p:ph type="sldNum" sz="quarter" idx="10"/>
          </p:nvPr>
        </p:nvSpPr>
        <p:spPr/>
        <p:txBody>
          <a:bodyPr/>
          <a:lstStyle/>
          <a:p>
            <a:fld id="{88178A8F-710B-4E8C-992A-8C02CDF9FD1B}" type="slidenum">
              <a:rPr lang="en-NZ" smtClean="0"/>
              <a:pPr/>
              <a:t>17</a:t>
            </a:fld>
            <a:endParaRPr lang="en-NZ"/>
          </a:p>
        </p:txBody>
      </p:sp>
    </p:spTree>
    <p:extLst>
      <p:ext uri="{BB962C8B-B14F-4D97-AF65-F5344CB8AC3E}">
        <p14:creationId xmlns:p14="http://schemas.microsoft.com/office/powerpoint/2010/main" val="1861675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NZ" sz="1400" dirty="0"/>
              <a:t>Involving whanau in decision-making and treatment planning, along with Maori health providers or </a:t>
            </a:r>
            <a:r>
              <a:rPr lang="en-NZ" sz="1400" dirty="0" err="1"/>
              <a:t>Kaitakawaenga</a:t>
            </a:r>
            <a:r>
              <a:rPr lang="en-NZ" sz="1400" dirty="0"/>
              <a:t> attached to the Renal Service, helps support those who struggle with the emotional, cultural and spiritual transition to adapting to life with ESRF, and the need for a transplant. </a:t>
            </a:r>
          </a:p>
          <a:p>
            <a:pPr>
              <a:defRPr/>
            </a:pPr>
            <a:endParaRPr lang="en-NZ" sz="1400" dirty="0"/>
          </a:p>
          <a:p>
            <a:pPr>
              <a:defRPr/>
            </a:pPr>
            <a:r>
              <a:rPr lang="en-NZ" sz="1400" dirty="0"/>
              <a:t>Additionally, involving Maori community leaders in generating conversations about transplant, both at a local level and national level, might support those who struggle with traditional Maori attitudes to transplant in a nation where Maori are disproportionately affected by renal disease. Using Maori champions in media campaigns will also generate whanau, and community, discussion about transplant. </a:t>
            </a:r>
          </a:p>
          <a:p>
            <a:pPr>
              <a:defRPr/>
            </a:pPr>
            <a:endParaRPr lang="en-NZ" sz="1400" dirty="0"/>
          </a:p>
          <a:p>
            <a:pPr>
              <a:defRPr/>
            </a:pPr>
            <a:r>
              <a:rPr lang="en-NZ" sz="1400" dirty="0"/>
              <a:t>Many of the participants in this study commented on Jonah </a:t>
            </a:r>
            <a:r>
              <a:rPr lang="en-NZ" sz="1400" dirty="0" err="1"/>
              <a:t>Lomu</a:t>
            </a:r>
            <a:r>
              <a:rPr lang="en-NZ" sz="1400" dirty="0"/>
              <a:t> getting a transplant. He was a NZ </a:t>
            </a:r>
            <a:r>
              <a:rPr lang="en-NZ" sz="1400" dirty="0" err="1"/>
              <a:t>rubgy</a:t>
            </a:r>
            <a:r>
              <a:rPr lang="en-NZ" sz="1400" dirty="0"/>
              <a:t> hero, and a Tongan. Seeing Jonah receiving a kidney made them feel more positive towards transplant.</a:t>
            </a:r>
          </a:p>
          <a:p>
            <a:pPr>
              <a:defRPr/>
            </a:pPr>
            <a:endParaRPr lang="en-NZ" sz="1400" dirty="0"/>
          </a:p>
          <a:p>
            <a:pPr>
              <a:defRPr/>
            </a:pPr>
            <a:r>
              <a:rPr lang="en-NZ" sz="1400" dirty="0"/>
              <a:t>Peer to peer support may also provides support for recipients, in the form of empathy, practical or cultural support, reassurance and hope as the patient talks with someone who has been a kidney recipient</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400" dirty="0"/>
          </a:p>
        </p:txBody>
      </p:sp>
      <p:sp>
        <p:nvSpPr>
          <p:cNvPr id="4" name="Slide Number Placeholder 3"/>
          <p:cNvSpPr>
            <a:spLocks noGrp="1"/>
          </p:cNvSpPr>
          <p:nvPr>
            <p:ph type="sldNum" sz="quarter" idx="10"/>
          </p:nvPr>
        </p:nvSpPr>
        <p:spPr/>
        <p:txBody>
          <a:bodyPr/>
          <a:lstStyle/>
          <a:p>
            <a:fld id="{88178A8F-710B-4E8C-992A-8C02CDF9FD1B}" type="slidenum">
              <a:rPr lang="en-NZ" smtClean="0"/>
              <a:pPr/>
              <a:t>18</a:t>
            </a:fld>
            <a:endParaRPr lang="en-NZ"/>
          </a:p>
        </p:txBody>
      </p:sp>
    </p:spTree>
    <p:extLst>
      <p:ext uri="{BB962C8B-B14F-4D97-AF65-F5344CB8AC3E}">
        <p14:creationId xmlns:p14="http://schemas.microsoft.com/office/powerpoint/2010/main" val="1459367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503" y="4681637"/>
            <a:ext cx="5400600" cy="4608512"/>
          </a:xfrm>
        </p:spPr>
        <p:txBody>
          <a:bodyPr/>
          <a:lstStyle/>
          <a:p>
            <a:pPr>
              <a:defRPr/>
            </a:pPr>
            <a:r>
              <a:rPr lang="en-NZ" sz="1400" dirty="0" smtClean="0"/>
              <a:t>Many participants in this study voiced frustration at the low numbers of deceased kidneys available. But they also demonstrated a poor understanding of the limited circumstances in which organs can be procured in the event of death, and more work needs to be done to educate the public. Campaigns that raise awareness of the need for organs, or that encourage people to talk with their families about their wishes to donate in the event of death, are important for keeping the donation topic alive. </a:t>
            </a:r>
          </a:p>
          <a:p>
            <a:endParaRPr lang="en-NZ" sz="1400" dirty="0" smtClean="0"/>
          </a:p>
          <a:p>
            <a:r>
              <a:rPr lang="en-NZ" sz="1400" dirty="0" smtClean="0"/>
              <a:t>The use of Intensive Care champions in organ donation has seen a rise in the rates of deceased organ donation.  Greater support for this initiative could be provided to each hospital in New Zealand.</a:t>
            </a:r>
          </a:p>
          <a:p>
            <a:r>
              <a:rPr lang="en-NZ" sz="1400" dirty="0" smtClean="0"/>
              <a:t>While we all desire an increase in living kidney donation rates we mustn’t ignore the recipients desire to protect their friends and family from perceived potential health risks, and also protecting valued relationships. Appealing to improved health outcomes alone is not enough of a motivating factor to override the value that recipients place on the relationship with the donor or the donor’s health. </a:t>
            </a:r>
          </a:p>
          <a:p>
            <a:endParaRPr lang="en-NZ" sz="1400" dirty="0" smtClean="0"/>
          </a:p>
          <a:p>
            <a:endParaRPr lang="en-NZ" sz="1400" dirty="0" smtClean="0"/>
          </a:p>
          <a:p>
            <a:endParaRPr lang="en-NZ" dirty="0"/>
          </a:p>
        </p:txBody>
      </p:sp>
      <p:sp>
        <p:nvSpPr>
          <p:cNvPr id="4" name="Slide Number Placeholder 3"/>
          <p:cNvSpPr>
            <a:spLocks noGrp="1"/>
          </p:cNvSpPr>
          <p:nvPr>
            <p:ph type="sldNum" sz="quarter" idx="10"/>
          </p:nvPr>
        </p:nvSpPr>
        <p:spPr/>
        <p:txBody>
          <a:bodyPr/>
          <a:lstStyle/>
          <a:p>
            <a:fld id="{88178A8F-710B-4E8C-992A-8C02CDF9FD1B}" type="slidenum">
              <a:rPr lang="en-NZ" smtClean="0"/>
              <a:pPr/>
              <a:t>19</a:t>
            </a:fld>
            <a:endParaRPr lang="en-NZ"/>
          </a:p>
        </p:txBody>
      </p:sp>
    </p:spTree>
    <p:extLst>
      <p:ext uri="{BB962C8B-B14F-4D97-AF65-F5344CB8AC3E}">
        <p14:creationId xmlns:p14="http://schemas.microsoft.com/office/powerpoint/2010/main" val="722891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dirty="0" smtClean="0"/>
              <a:t>My name is </a:t>
            </a:r>
            <a:r>
              <a:rPr lang="en-NZ" sz="1600" dirty="0" err="1" smtClean="0"/>
              <a:t>Merryn</a:t>
            </a:r>
            <a:r>
              <a:rPr lang="en-NZ" sz="1600" dirty="0" smtClean="0"/>
              <a:t>, and I work as a living kidney donor </a:t>
            </a:r>
            <a:r>
              <a:rPr lang="en-NZ" sz="1600" dirty="0" err="1" smtClean="0"/>
              <a:t>corrdinator</a:t>
            </a:r>
            <a:r>
              <a:rPr lang="en-NZ" sz="1600" dirty="0" smtClean="0"/>
              <a:t> at HBDHB in NZ. I manage donor workup through to transplant, but I also talk with recipients to help them to identify potential donors and take the first steps to recruit. Until recently I also worked as a haemodialysis nurse.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sz="1600" dirty="0" smtClean="0"/>
              <a:t>Patients </a:t>
            </a:r>
            <a:r>
              <a:rPr lang="en-NZ" sz="1600" dirty="0"/>
              <a:t>often make assumptions about who would, or would not, be a suitable donor within family and friends. Or they have set ideas about who will give to them, and ignore others that</a:t>
            </a:r>
            <a:r>
              <a:rPr lang="en-NZ" sz="1600" baseline="0" dirty="0"/>
              <a:t> could be worked up. Or they don’t ask at all.</a:t>
            </a:r>
            <a:endParaRPr lang="en-NZ" sz="1600" dirty="0"/>
          </a:p>
          <a:p>
            <a:endParaRPr lang="en-NZ" sz="1600" dirty="0"/>
          </a:p>
        </p:txBody>
      </p:sp>
      <p:sp>
        <p:nvSpPr>
          <p:cNvPr id="4" name="Slide Number Placeholder 3"/>
          <p:cNvSpPr>
            <a:spLocks noGrp="1"/>
          </p:cNvSpPr>
          <p:nvPr>
            <p:ph type="sldNum" sz="quarter" idx="10"/>
          </p:nvPr>
        </p:nvSpPr>
        <p:spPr/>
        <p:txBody>
          <a:bodyPr/>
          <a:lstStyle/>
          <a:p>
            <a:fld id="{88178A8F-710B-4E8C-992A-8C02CDF9FD1B}" type="slidenum">
              <a:rPr lang="en-NZ" smtClean="0"/>
              <a:pPr/>
              <a:t>2</a:t>
            </a:fld>
            <a:endParaRPr lang="en-NZ"/>
          </a:p>
        </p:txBody>
      </p:sp>
    </p:spTree>
    <p:extLst>
      <p:ext uri="{BB962C8B-B14F-4D97-AF65-F5344CB8AC3E}">
        <p14:creationId xmlns:p14="http://schemas.microsoft.com/office/powerpoint/2010/main" val="1498988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dirty="0"/>
              <a:t>Health professionals should revisit the transplant conversation during each clinical encounter, in order to discern if there are any barriers to recruiting living donors. Patients who indicate early on that they would not accept a living kidney donation, should be followed up sensitively in later consultations to reinforce that, should they have a change of heart as sometimes happens at different times on this journey, or if their circumstances change, the door has not closed.</a:t>
            </a:r>
          </a:p>
          <a:p>
            <a:r>
              <a:rPr lang="en-NZ" sz="1100" dirty="0"/>
              <a:t> </a:t>
            </a:r>
          </a:p>
          <a:p>
            <a:r>
              <a:rPr lang="en-NZ" sz="1100" dirty="0"/>
              <a:t>During clinical appointments, the renal health professional should discuss treatment modality and transplant pathway with the patient, ensuring this information is updated on all clinical letters to both patient and their GP. Educating primary healthcare providers about the benefits of transplant and early referral to renal services, as well as </a:t>
            </a:r>
            <a:r>
              <a:rPr lang="en-NZ" sz="1100" dirty="0" err="1"/>
              <a:t>upskilling</a:t>
            </a:r>
            <a:r>
              <a:rPr lang="en-NZ" sz="1100" dirty="0"/>
              <a:t> health professionals working in smaller referring centres, helps ensure clinicians have current/best practice information. </a:t>
            </a:r>
          </a:p>
          <a:p>
            <a:endParaRPr lang="en-NZ" sz="1100" dirty="0"/>
          </a:p>
          <a:p>
            <a:r>
              <a:rPr lang="en-NZ" sz="1100" dirty="0"/>
              <a:t>Gordon’s (2011) study demonstrated that transplant professionals’ opinions and attitudes influenced the uptake of living kidney donations. She found that positive opinions lead to positive results, while Martin (2013) stated that talking about transplant generally results in higher transplant numbers. These statements do not solely relate to patients and their families, but highlight the need for positive media stories about organ donation, and also the need for health professionals to communicate similar positive messages.</a:t>
            </a:r>
          </a:p>
          <a:p>
            <a:endParaRPr lang="en-NZ" sz="1100" dirty="0"/>
          </a:p>
          <a:p>
            <a:r>
              <a:rPr lang="en-NZ" sz="1100" dirty="0"/>
              <a:t> Conversations regarding positive outcomes for patients between transplanting centres, renal service staff, general practitioners and community health workers are also important, as a positive culture between health professionals leads to congruent messages being relayed to the patient. </a:t>
            </a:r>
          </a:p>
          <a:p>
            <a:endParaRPr lang="en-NZ" dirty="0"/>
          </a:p>
          <a:p>
            <a:endParaRPr lang="en-NZ" dirty="0"/>
          </a:p>
        </p:txBody>
      </p:sp>
      <p:sp>
        <p:nvSpPr>
          <p:cNvPr id="4" name="Slide Number Placeholder 3"/>
          <p:cNvSpPr>
            <a:spLocks noGrp="1"/>
          </p:cNvSpPr>
          <p:nvPr>
            <p:ph type="sldNum" sz="quarter" idx="10"/>
          </p:nvPr>
        </p:nvSpPr>
        <p:spPr/>
        <p:txBody>
          <a:bodyPr/>
          <a:lstStyle/>
          <a:p>
            <a:fld id="{88178A8F-710B-4E8C-992A-8C02CDF9FD1B}" type="slidenum">
              <a:rPr lang="en-NZ" smtClean="0"/>
              <a:pPr/>
              <a:t>20</a:t>
            </a:fld>
            <a:endParaRPr lang="en-NZ"/>
          </a:p>
        </p:txBody>
      </p:sp>
    </p:spTree>
    <p:extLst>
      <p:ext uri="{BB962C8B-B14F-4D97-AF65-F5344CB8AC3E}">
        <p14:creationId xmlns:p14="http://schemas.microsoft.com/office/powerpoint/2010/main" val="286885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NZ" sz="1400" dirty="0" smtClean="0"/>
              <a:t>Improve health literacy and psychological support for recipients</a:t>
            </a:r>
          </a:p>
          <a:p>
            <a:pPr>
              <a:buFont typeface="Arial" pitchFamily="34" charset="0"/>
              <a:buChar char="•"/>
            </a:pPr>
            <a:r>
              <a:rPr lang="en-NZ" sz="1400" dirty="0" smtClean="0"/>
              <a:t>Focus on shared decision-making</a:t>
            </a:r>
          </a:p>
          <a:p>
            <a:pPr>
              <a:buFont typeface="Arial" pitchFamily="34" charset="0"/>
              <a:buChar char="•"/>
            </a:pPr>
            <a:r>
              <a:rPr lang="en-NZ" sz="1400" dirty="0" smtClean="0"/>
              <a:t>Involve </a:t>
            </a:r>
            <a:r>
              <a:rPr lang="en-NZ" sz="1400" dirty="0" err="1" smtClean="0"/>
              <a:t>whanau</a:t>
            </a:r>
            <a:r>
              <a:rPr lang="en-NZ" sz="1400" dirty="0" smtClean="0"/>
              <a:t> in treatment decision-making – improved outcomes</a:t>
            </a:r>
          </a:p>
          <a:p>
            <a:pPr>
              <a:buFont typeface="Arial" pitchFamily="34" charset="0"/>
              <a:buChar char="•"/>
            </a:pPr>
            <a:r>
              <a:rPr lang="en-NZ" sz="1400" dirty="0" smtClean="0"/>
              <a:t>Early referral to DHB renal services with early medical intervention &amp; patient education can delay progression of ESRD – educating primary care health providers</a:t>
            </a:r>
          </a:p>
          <a:p>
            <a:pPr>
              <a:buFont typeface="Arial" pitchFamily="34" charset="0"/>
              <a:buChar char="•"/>
            </a:pPr>
            <a:r>
              <a:rPr lang="en-NZ" sz="1400" dirty="0" smtClean="0"/>
              <a:t>Provide meaningful stats to non-renal health professionals, so they understand the benefits of LKD </a:t>
            </a:r>
          </a:p>
          <a:p>
            <a:pPr lvl="0">
              <a:buFont typeface="Arial" pitchFamily="34" charset="0"/>
              <a:buChar char="•"/>
            </a:pPr>
            <a:r>
              <a:rPr lang="en-NZ" sz="1400" dirty="0" smtClean="0"/>
              <a:t>Positive use of transplant stories through media / health education in community</a:t>
            </a:r>
          </a:p>
          <a:p>
            <a:pPr lvl="0">
              <a:buFont typeface="Arial" pitchFamily="34" charset="0"/>
              <a:buChar char="•"/>
            </a:pPr>
            <a:r>
              <a:rPr lang="en-NZ" sz="1400" dirty="0" smtClean="0"/>
              <a:t>Campaigns that get people talking about transplant will influence rates of transplant</a:t>
            </a:r>
          </a:p>
          <a:p>
            <a:r>
              <a:rPr lang="en-NZ" sz="1400" dirty="0" smtClean="0"/>
              <a:t>A </a:t>
            </a:r>
            <a:r>
              <a:rPr lang="en-NZ" sz="1400" dirty="0"/>
              <a:t>few commented on the fact that cancer and heart disease get all the media attention. </a:t>
            </a:r>
          </a:p>
          <a:p>
            <a:endParaRPr lang="en-NZ" sz="1400" dirty="0"/>
          </a:p>
          <a:p>
            <a:endParaRPr lang="en-NZ" sz="1400" dirty="0"/>
          </a:p>
          <a:p>
            <a:endParaRPr lang="en-NZ" sz="1400" dirty="0"/>
          </a:p>
          <a:p>
            <a:endParaRPr lang="en-NZ" dirty="0"/>
          </a:p>
          <a:p>
            <a:endParaRPr lang="en-NZ" dirty="0"/>
          </a:p>
        </p:txBody>
      </p:sp>
      <p:sp>
        <p:nvSpPr>
          <p:cNvPr id="4" name="Slide Number Placeholder 3"/>
          <p:cNvSpPr>
            <a:spLocks noGrp="1"/>
          </p:cNvSpPr>
          <p:nvPr>
            <p:ph type="sldNum" sz="quarter" idx="10"/>
          </p:nvPr>
        </p:nvSpPr>
        <p:spPr/>
        <p:txBody>
          <a:bodyPr/>
          <a:lstStyle/>
          <a:p>
            <a:fld id="{88178A8F-710B-4E8C-992A-8C02CDF9FD1B}" type="slidenum">
              <a:rPr lang="en-NZ" smtClean="0"/>
              <a:pPr/>
              <a:t>21</a:t>
            </a:fld>
            <a:endParaRPr lang="en-NZ"/>
          </a:p>
        </p:txBody>
      </p:sp>
    </p:spTree>
    <p:extLst>
      <p:ext uri="{BB962C8B-B14F-4D97-AF65-F5344CB8AC3E}">
        <p14:creationId xmlns:p14="http://schemas.microsoft.com/office/powerpoint/2010/main" val="969483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400" dirty="0" smtClean="0"/>
              <a:t>And if we support our patients</a:t>
            </a:r>
            <a:r>
              <a:rPr lang="en-NZ" sz="1400" baseline="0" dirty="0" smtClean="0"/>
              <a:t> to traverse some of the barriers to approaching others for a kidney, then hopefully they will triumph. Thanks to the RSA for hosting this conference, to Kidney Health NZ and Baxter Healthcare for their support in getting me to this conference, and thanks also to the NZ Nursing Education &amp; Research Foundation for the scholarship I received at the start of this research. Are there any questions?</a:t>
            </a:r>
            <a:endParaRPr lang="en-US" sz="1400" dirty="0"/>
          </a:p>
        </p:txBody>
      </p:sp>
      <p:sp>
        <p:nvSpPr>
          <p:cNvPr id="4" name="Slide Number Placeholder 3"/>
          <p:cNvSpPr>
            <a:spLocks noGrp="1"/>
          </p:cNvSpPr>
          <p:nvPr>
            <p:ph type="sldNum" sz="quarter" idx="10"/>
          </p:nvPr>
        </p:nvSpPr>
        <p:spPr/>
        <p:txBody>
          <a:bodyPr/>
          <a:lstStyle/>
          <a:p>
            <a:fld id="{88178A8F-710B-4E8C-992A-8C02CDF9FD1B}" type="slidenum">
              <a:rPr lang="en-NZ" smtClean="0"/>
              <a:pPr/>
              <a:t>22</a:t>
            </a:fld>
            <a:endParaRPr lang="en-NZ"/>
          </a:p>
        </p:txBody>
      </p:sp>
    </p:spTree>
    <p:extLst>
      <p:ext uri="{BB962C8B-B14F-4D97-AF65-F5344CB8AC3E}">
        <p14:creationId xmlns:p14="http://schemas.microsoft.com/office/powerpoint/2010/main" val="2894152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dirty="0"/>
              <a:t>My role</a:t>
            </a:r>
            <a:r>
              <a:rPr lang="en-NZ" sz="1600" baseline="0" dirty="0"/>
              <a:t> is funded from the MOH for 3 years to the DHB with an aim to increase </a:t>
            </a:r>
            <a:r>
              <a:rPr lang="en-NZ" sz="1600" dirty="0"/>
              <a:t>living kidney donor rates. My task is to generate more </a:t>
            </a:r>
            <a:r>
              <a:rPr lang="en-NZ" sz="1600" dirty="0" err="1"/>
              <a:t>LKDonations</a:t>
            </a:r>
            <a:r>
              <a:rPr lang="en-NZ" sz="1600" dirty="0"/>
              <a:t>. When I took on the role, I looked </a:t>
            </a:r>
            <a:r>
              <a:rPr lang="en-NZ" sz="1600" baseline="0" dirty="0"/>
              <a:t>at our patients in every sector of our renal service from 120 pre-dialysis patients to those on 150 plus HD and PD both in centre and in the community. I also took a look at who was on the DDL. The DDL criteria gets harder and harder as the numbers of people requiring kidneys grows. So if you are “well enough” to be accepted on the list, you are obviously a good transplant candidate. Therefore if you had people who could be worked up for you as a living donor, you would have 2 opportunities to receive a kidney – from a living or a deceased donor – 2 slices of the pie, so to speak.</a:t>
            </a:r>
            <a:endParaRPr lang="en-NZ" sz="1600" dirty="0"/>
          </a:p>
        </p:txBody>
      </p:sp>
      <p:sp>
        <p:nvSpPr>
          <p:cNvPr id="4" name="Slide Number Placeholder 3"/>
          <p:cNvSpPr>
            <a:spLocks noGrp="1"/>
          </p:cNvSpPr>
          <p:nvPr>
            <p:ph type="sldNum" sz="quarter" idx="10"/>
          </p:nvPr>
        </p:nvSpPr>
        <p:spPr/>
        <p:txBody>
          <a:bodyPr/>
          <a:lstStyle/>
          <a:p>
            <a:fld id="{88178A8F-710B-4E8C-992A-8C02CDF9FD1B}" type="slidenum">
              <a:rPr lang="en-NZ" smtClean="0"/>
              <a:pPr/>
              <a:t>3</a:t>
            </a:fld>
            <a:endParaRPr lang="en-NZ"/>
          </a:p>
        </p:txBody>
      </p:sp>
    </p:spTree>
    <p:extLst>
      <p:ext uri="{BB962C8B-B14F-4D97-AF65-F5344CB8AC3E}">
        <p14:creationId xmlns:p14="http://schemas.microsoft.com/office/powerpoint/2010/main" val="3664108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dirty="0"/>
              <a:t>So thinking about</a:t>
            </a:r>
            <a:r>
              <a:rPr lang="en-NZ" sz="1600" baseline="0" dirty="0"/>
              <a:t> this issue, I wanted to explore the lived experience of asking for a kidney, or not as the case may be, so that as a service, at a national and regional level, we might be able to better understand some of the barriers to asking, and provide more supports in this area. Ultimately, with a view to improving living kidney donations.</a:t>
            </a:r>
            <a:endParaRPr lang="en-NZ" sz="1600" dirty="0"/>
          </a:p>
        </p:txBody>
      </p:sp>
      <p:sp>
        <p:nvSpPr>
          <p:cNvPr id="4" name="Slide Number Placeholder 3"/>
          <p:cNvSpPr>
            <a:spLocks noGrp="1"/>
          </p:cNvSpPr>
          <p:nvPr>
            <p:ph type="sldNum" sz="quarter" idx="10"/>
          </p:nvPr>
        </p:nvSpPr>
        <p:spPr/>
        <p:txBody>
          <a:bodyPr/>
          <a:lstStyle/>
          <a:p>
            <a:fld id="{88178A8F-710B-4E8C-992A-8C02CDF9FD1B}" type="slidenum">
              <a:rPr lang="en-NZ" smtClean="0"/>
              <a:pPr/>
              <a:t>4</a:t>
            </a:fld>
            <a:endParaRPr lang="en-NZ"/>
          </a:p>
        </p:txBody>
      </p:sp>
    </p:spTree>
    <p:extLst>
      <p:ext uri="{BB962C8B-B14F-4D97-AF65-F5344CB8AC3E}">
        <p14:creationId xmlns:p14="http://schemas.microsoft.com/office/powerpoint/2010/main" val="1842282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dirty="0"/>
              <a:t>So what </a:t>
            </a:r>
            <a:r>
              <a:rPr lang="en-NZ" sz="1600" dirty="0" smtClean="0"/>
              <a:t>I wanted to </a:t>
            </a:r>
            <a:r>
              <a:rPr lang="en-NZ" sz="1600" dirty="0"/>
              <a:t>know was</a:t>
            </a:r>
            <a:r>
              <a:rPr lang="en-NZ" sz="1600" baseline="0" dirty="0"/>
              <a:t> who was being asked, and why, and just as important, w</a:t>
            </a:r>
            <a:r>
              <a:rPr lang="en-NZ" sz="1600" dirty="0"/>
              <a:t>ho was NOT</a:t>
            </a:r>
            <a:r>
              <a:rPr lang="en-NZ" sz="1600" baseline="0" dirty="0"/>
              <a:t> being asked.  The who, what, how, when and why questions. This was suited to qualitative descriptive methodology, so open ended questions were asked. The interview questions looked more like “Had they ever asked family or friends for a kidney?” and then asked them to describe their experience of this. </a:t>
            </a:r>
            <a:endParaRPr lang="en-NZ" sz="1600" dirty="0"/>
          </a:p>
        </p:txBody>
      </p:sp>
      <p:sp>
        <p:nvSpPr>
          <p:cNvPr id="4" name="Slide Number Placeholder 3"/>
          <p:cNvSpPr>
            <a:spLocks noGrp="1"/>
          </p:cNvSpPr>
          <p:nvPr>
            <p:ph type="sldNum" sz="quarter" idx="10"/>
          </p:nvPr>
        </p:nvSpPr>
        <p:spPr/>
        <p:txBody>
          <a:bodyPr/>
          <a:lstStyle/>
          <a:p>
            <a:fld id="{88178A8F-710B-4E8C-992A-8C02CDF9FD1B}" type="slidenum">
              <a:rPr lang="en-NZ" smtClean="0"/>
              <a:pPr/>
              <a:t>5</a:t>
            </a:fld>
            <a:endParaRPr lang="en-NZ"/>
          </a:p>
        </p:txBody>
      </p:sp>
    </p:spTree>
    <p:extLst>
      <p:ext uri="{BB962C8B-B14F-4D97-AF65-F5344CB8AC3E}">
        <p14:creationId xmlns:p14="http://schemas.microsoft.com/office/powerpoint/2010/main" val="2999335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aseline="0" dirty="0"/>
              <a:t>Ethics approval from HDEC, and also DHB and Maori Health approval were given. </a:t>
            </a:r>
            <a:r>
              <a:rPr lang="en-NZ" sz="1600" baseline="0" dirty="0" smtClean="0"/>
              <a:t> 15 participants were interviewed, aged from 23 years to 68</a:t>
            </a:r>
            <a:r>
              <a:rPr lang="en-NZ" sz="1600" dirty="0" smtClean="0"/>
              <a:t> years old. Treatment modalities were varied, some on haemodialysis, some on peritoneal dialysis and some </a:t>
            </a:r>
            <a:r>
              <a:rPr lang="en-NZ" sz="1600" dirty="0" err="1" smtClean="0"/>
              <a:t>predialysis</a:t>
            </a:r>
            <a:r>
              <a:rPr lang="en-NZ" sz="1600" dirty="0" smtClean="0"/>
              <a:t>.  Likewise there was a mix of DDL, DDL </a:t>
            </a:r>
            <a:r>
              <a:rPr lang="en-NZ" sz="1600" i="1" dirty="0" smtClean="0"/>
              <a:t>and </a:t>
            </a:r>
            <a:r>
              <a:rPr lang="en-NZ" sz="1600" dirty="0" smtClean="0"/>
              <a:t>LKD, and LKD alone.</a:t>
            </a:r>
            <a:endParaRPr lang="en-NZ" sz="1600" dirty="0"/>
          </a:p>
          <a:p>
            <a:endParaRPr lang="en-NZ" dirty="0"/>
          </a:p>
        </p:txBody>
      </p:sp>
      <p:sp>
        <p:nvSpPr>
          <p:cNvPr id="4" name="Slide Number Placeholder 3"/>
          <p:cNvSpPr>
            <a:spLocks noGrp="1"/>
          </p:cNvSpPr>
          <p:nvPr>
            <p:ph type="sldNum" sz="quarter" idx="10"/>
          </p:nvPr>
        </p:nvSpPr>
        <p:spPr/>
        <p:txBody>
          <a:bodyPr/>
          <a:lstStyle/>
          <a:p>
            <a:fld id="{88178A8F-710B-4E8C-992A-8C02CDF9FD1B}" type="slidenum">
              <a:rPr lang="en-NZ" smtClean="0"/>
              <a:pPr/>
              <a:t>6</a:t>
            </a:fld>
            <a:endParaRPr lang="en-NZ"/>
          </a:p>
        </p:txBody>
      </p:sp>
    </p:spTree>
    <p:extLst>
      <p:ext uri="{BB962C8B-B14F-4D97-AF65-F5344CB8AC3E}">
        <p14:creationId xmlns:p14="http://schemas.microsoft.com/office/powerpoint/2010/main" val="4031056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88178A8F-710B-4E8C-992A-8C02CDF9FD1B}" type="slidenum">
              <a:rPr lang="en-NZ" smtClean="0"/>
              <a:pPr/>
              <a:t>7</a:t>
            </a:fld>
            <a:endParaRPr lang="en-NZ"/>
          </a:p>
        </p:txBody>
      </p:sp>
    </p:spTree>
    <p:extLst>
      <p:ext uri="{BB962C8B-B14F-4D97-AF65-F5344CB8AC3E}">
        <p14:creationId xmlns:p14="http://schemas.microsoft.com/office/powerpoint/2010/main" val="3827214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2486" y="4753646"/>
            <a:ext cx="6048672" cy="4824536"/>
          </a:xfrm>
        </p:spPr>
        <p:txBody>
          <a:bodyPr/>
          <a:lstStyle/>
          <a:p>
            <a:r>
              <a:rPr lang="en-NZ" dirty="0"/>
              <a:t>5 main themes, with subthemes.  </a:t>
            </a:r>
          </a:p>
          <a:p>
            <a:r>
              <a:rPr lang="en-NZ" b="1" dirty="0"/>
              <a:t>1. Will ask</a:t>
            </a:r>
          </a:p>
          <a:p>
            <a:r>
              <a:rPr lang="en-NZ" dirty="0"/>
              <a:t> </a:t>
            </a:r>
          </a:p>
          <a:p>
            <a:endParaRPr lang="en-NZ" dirty="0"/>
          </a:p>
          <a:p>
            <a:endParaRPr lang="en-NZ" dirty="0"/>
          </a:p>
          <a:p>
            <a:endParaRPr lang="en-NZ" b="1" dirty="0"/>
          </a:p>
          <a:p>
            <a:endParaRPr lang="en-NZ" b="1" dirty="0"/>
          </a:p>
          <a:p>
            <a:endParaRPr lang="en-NZ" b="1" dirty="0"/>
          </a:p>
          <a:p>
            <a:endParaRPr lang="en-NZ" b="1" dirty="0"/>
          </a:p>
          <a:p>
            <a:r>
              <a:rPr lang="en-NZ" dirty="0"/>
              <a:t>Younger participants often had parents or other relatives actively recruiting for them.  The use of tools such as Facebook was also mentioned by several participants, while others had not thought of using social media.  Using social media was effective for people to tell their story and see if anyone offered,  rather than ask for a kidney directly.</a:t>
            </a:r>
          </a:p>
          <a:p>
            <a:endParaRPr lang="en-NZ" b="1" dirty="0"/>
          </a:p>
          <a:p>
            <a:r>
              <a:rPr lang="en-NZ" b="1" dirty="0"/>
              <a:t>2. Won’t ask </a:t>
            </a:r>
            <a:endParaRPr lang="en-NZ" dirty="0"/>
          </a:p>
          <a:p>
            <a:r>
              <a:rPr lang="en-NZ" u="sng" dirty="0"/>
              <a:t>Won’t ask and won’t accept an offer</a:t>
            </a:r>
          </a:p>
          <a:p>
            <a:r>
              <a:rPr lang="en-NZ" u="sng" dirty="0"/>
              <a:t>Won’t accept offers</a:t>
            </a:r>
          </a:p>
          <a:p>
            <a:pPr lvl="0"/>
            <a:r>
              <a:rPr lang="en-NZ" dirty="0"/>
              <a:t>Cultural or traditional values</a:t>
            </a:r>
          </a:p>
          <a:p>
            <a:pPr lvl="0"/>
            <a:r>
              <a:rPr lang="en-NZ" dirty="0"/>
              <a:t>Philosophical beliefs: Acceptance of how things are; Not wanting loved ones to donate; The anonymity of a deceased kidney</a:t>
            </a:r>
          </a:p>
          <a:p>
            <a:r>
              <a:rPr lang="en-NZ" u="sng" dirty="0"/>
              <a:t>Won’t ask but will accept an offer</a:t>
            </a:r>
          </a:p>
          <a:p>
            <a:r>
              <a:rPr lang="en-NZ" dirty="0"/>
              <a:t> </a:t>
            </a:r>
          </a:p>
          <a:p>
            <a:r>
              <a:rPr lang="en-NZ" dirty="0"/>
              <a:t>I saw a lot of sadness in people who had told their story and were waiting for offers. There was a fair bit of hurt that was alluded to. For those who had received offers, whether they were taken up or not, they were really grateful. They felt the love.</a:t>
            </a:r>
          </a:p>
          <a:p>
            <a:endParaRPr lang="en-NZ" sz="1600" dirty="0"/>
          </a:p>
        </p:txBody>
      </p:sp>
      <p:sp>
        <p:nvSpPr>
          <p:cNvPr id="4" name="Slide Number Placeholder 3"/>
          <p:cNvSpPr>
            <a:spLocks noGrp="1"/>
          </p:cNvSpPr>
          <p:nvPr>
            <p:ph type="sldNum" sz="quarter" idx="10"/>
          </p:nvPr>
        </p:nvSpPr>
        <p:spPr/>
        <p:txBody>
          <a:bodyPr/>
          <a:lstStyle/>
          <a:p>
            <a:fld id="{88178A8F-710B-4E8C-992A-8C02CDF9FD1B}" type="slidenum">
              <a:rPr lang="en-NZ" smtClean="0"/>
              <a:pPr/>
              <a:t>8</a:t>
            </a:fld>
            <a:endParaRPr lang="en-NZ"/>
          </a:p>
        </p:txBody>
      </p:sp>
      <p:graphicFrame>
        <p:nvGraphicFramePr>
          <p:cNvPr id="7" name="Table 6"/>
          <p:cNvGraphicFramePr>
            <a:graphicFrameLocks noGrp="1"/>
          </p:cNvGraphicFramePr>
          <p:nvPr>
            <p:extLst>
              <p:ext uri="{D42A27DB-BD31-4B8C-83A1-F6EECF244321}">
                <p14:modId xmlns:p14="http://schemas.microsoft.com/office/powerpoint/2010/main" val="4066443432"/>
              </p:ext>
            </p:extLst>
          </p:nvPr>
        </p:nvGraphicFramePr>
        <p:xfrm>
          <a:off x="1314574" y="4969669"/>
          <a:ext cx="4537076" cy="1371600"/>
        </p:xfrm>
        <a:graphic>
          <a:graphicData uri="http://schemas.openxmlformats.org/drawingml/2006/table">
            <a:tbl>
              <a:tblPr firstRow="1" firstCol="1" lastRow="1" lastCol="1" bandRow="1" bandCol="1">
                <a:tableStyleId>{2D5ABB26-0587-4C30-8999-92F81FD0307C}</a:tableStyleId>
              </a:tblPr>
              <a:tblGrid>
                <a:gridCol w="2268538">
                  <a:extLst>
                    <a:ext uri="{9D8B030D-6E8A-4147-A177-3AD203B41FA5}">
                      <a16:colId xmlns:a16="http://schemas.microsoft.com/office/drawing/2014/main" xmlns="" val="20000"/>
                    </a:ext>
                  </a:extLst>
                </a:gridCol>
                <a:gridCol w="2268538">
                  <a:extLst>
                    <a:ext uri="{9D8B030D-6E8A-4147-A177-3AD203B41FA5}">
                      <a16:colId xmlns:a16="http://schemas.microsoft.com/office/drawing/2014/main" xmlns="" val="20001"/>
                    </a:ext>
                  </a:extLst>
                </a:gridCol>
              </a:tblGrid>
              <a:tr h="1224136">
                <a:tc>
                  <a:txBody>
                    <a:bodyPr/>
                    <a:lstStyle/>
                    <a:p>
                      <a:r>
                        <a:rPr lang="en-NZ" sz="1200" u="sng" dirty="0"/>
                        <a:t>Direct recruitment </a:t>
                      </a:r>
                    </a:p>
                    <a:p>
                      <a:pPr lvl="0"/>
                      <a:r>
                        <a:rPr lang="en-NZ" sz="1200" dirty="0"/>
                        <a:t>Asking friends and family for a kidney; </a:t>
                      </a:r>
                    </a:p>
                    <a:p>
                      <a:pPr lvl="0"/>
                      <a:r>
                        <a:rPr lang="en-NZ" sz="1200" dirty="0"/>
                        <a:t>It’s hard to ask </a:t>
                      </a:r>
                    </a:p>
                    <a:p>
                      <a:pPr lvl="0"/>
                      <a:r>
                        <a:rPr lang="en-NZ" sz="1200" dirty="0"/>
                        <a:t>Anticipating rejection</a:t>
                      </a:r>
                    </a:p>
                    <a:p>
                      <a:pPr lvl="0"/>
                      <a:r>
                        <a:rPr lang="en-NZ" sz="1200" dirty="0"/>
                        <a:t>Self-advocacy</a:t>
                      </a:r>
                    </a:p>
                    <a:p>
                      <a:endParaRPr lang="en-NZ" sz="1200" dirty="0"/>
                    </a:p>
                  </a:txBody>
                  <a:tcPr/>
                </a:tc>
                <a:tc>
                  <a:txBody>
                    <a:bodyPr/>
                    <a:lstStyle/>
                    <a:p>
                      <a:r>
                        <a:rPr lang="en-NZ" sz="1200" u="sng" dirty="0"/>
                        <a:t>Indirect recruitment</a:t>
                      </a:r>
                    </a:p>
                    <a:p>
                      <a:pPr lvl="0"/>
                      <a:r>
                        <a:rPr lang="en-NZ" sz="1200" dirty="0"/>
                        <a:t>Telling their story</a:t>
                      </a:r>
                    </a:p>
                    <a:p>
                      <a:pPr lvl="0"/>
                      <a:r>
                        <a:rPr lang="en-NZ" sz="1200" dirty="0"/>
                        <a:t>Using social media </a:t>
                      </a:r>
                    </a:p>
                    <a:p>
                      <a:pPr lvl="0"/>
                      <a:r>
                        <a:rPr lang="en-NZ" sz="1200" dirty="0"/>
                        <a:t>Family or friends recruiting on behalf</a:t>
                      </a:r>
                    </a:p>
                    <a:p>
                      <a:endParaRPr lang="en-NZ" sz="1200" dirty="0"/>
                    </a:p>
                  </a:txBody>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345508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178A8F-710B-4E8C-992A-8C02CDF9FD1B}" type="slidenum">
              <a:rPr lang="en-NZ" smtClean="0"/>
              <a:pPr/>
              <a:t>9</a:t>
            </a:fld>
            <a:endParaRPr lang="en-NZ"/>
          </a:p>
        </p:txBody>
      </p:sp>
    </p:spTree>
    <p:extLst>
      <p:ext uri="{BB962C8B-B14F-4D97-AF65-F5344CB8AC3E}">
        <p14:creationId xmlns:p14="http://schemas.microsoft.com/office/powerpoint/2010/main" val="3703923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E95619AD-420E-4594-B097-99400E65425C}" type="datetimeFigureOut">
              <a:rPr lang="en-NZ" smtClean="0"/>
              <a:pPr/>
              <a:t>29/06/2017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91F5B5B-3252-4133-875F-664CA80BFF70}" type="slidenum">
              <a:rPr lang="en-NZ" smtClean="0"/>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E95619AD-420E-4594-B097-99400E65425C}" type="datetimeFigureOut">
              <a:rPr lang="en-NZ" smtClean="0"/>
              <a:pPr/>
              <a:t>29/06/2017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91F5B5B-3252-4133-875F-664CA80BFF70}" type="slidenum">
              <a:rPr lang="en-NZ" smtClean="0"/>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E95619AD-420E-4594-B097-99400E65425C}" type="datetimeFigureOut">
              <a:rPr lang="en-NZ" smtClean="0"/>
              <a:pPr/>
              <a:t>29/06/2017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91F5B5B-3252-4133-875F-664CA80BFF70}" type="slidenum">
              <a:rPr lang="en-NZ" smtClean="0"/>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E95619AD-420E-4594-B097-99400E65425C}" type="datetimeFigureOut">
              <a:rPr lang="en-NZ" smtClean="0"/>
              <a:pPr/>
              <a:t>29/06/2017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91F5B5B-3252-4133-875F-664CA80BFF70}" type="slidenum">
              <a:rPr lang="en-NZ" smtClean="0"/>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5619AD-420E-4594-B097-99400E65425C}" type="datetimeFigureOut">
              <a:rPr lang="en-NZ" smtClean="0"/>
              <a:pPr/>
              <a:t>29/06/2017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91F5B5B-3252-4133-875F-664CA80BFF70}" type="slidenum">
              <a:rPr lang="en-NZ" smtClean="0"/>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E95619AD-420E-4594-B097-99400E65425C}" type="datetimeFigureOut">
              <a:rPr lang="en-NZ" smtClean="0"/>
              <a:pPr/>
              <a:t>29/06/2017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91F5B5B-3252-4133-875F-664CA80BFF70}" type="slidenum">
              <a:rPr lang="en-NZ" smtClean="0"/>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E95619AD-420E-4594-B097-99400E65425C}" type="datetimeFigureOut">
              <a:rPr lang="en-NZ" smtClean="0"/>
              <a:pPr/>
              <a:t>29/06/2017</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91F5B5B-3252-4133-875F-664CA80BFF70}" type="slidenum">
              <a:rPr lang="en-NZ" smtClean="0"/>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E95619AD-420E-4594-B097-99400E65425C}" type="datetimeFigureOut">
              <a:rPr lang="en-NZ" smtClean="0"/>
              <a:pPr/>
              <a:t>29/06/2017</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791F5B5B-3252-4133-875F-664CA80BFF70}" type="slidenum">
              <a:rPr lang="en-NZ" smtClean="0"/>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5619AD-420E-4594-B097-99400E65425C}" type="datetimeFigureOut">
              <a:rPr lang="en-NZ" smtClean="0"/>
              <a:pPr/>
              <a:t>29/06/2017</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91F5B5B-3252-4133-875F-664CA80BFF70}" type="slidenum">
              <a:rPr lang="en-NZ" smtClean="0"/>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5619AD-420E-4594-B097-99400E65425C}" type="datetimeFigureOut">
              <a:rPr lang="en-NZ" smtClean="0"/>
              <a:pPr/>
              <a:t>29/06/2017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91F5B5B-3252-4133-875F-664CA80BFF70}" type="slidenum">
              <a:rPr lang="en-NZ" smtClean="0"/>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5619AD-420E-4594-B097-99400E65425C}" type="datetimeFigureOut">
              <a:rPr lang="en-NZ" smtClean="0"/>
              <a:pPr/>
              <a:t>29/06/2017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91F5B5B-3252-4133-875F-664CA80BFF70}" type="slidenum">
              <a:rPr lang="en-NZ" smtClean="0"/>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5619AD-420E-4594-B097-99400E65425C}" type="datetimeFigureOut">
              <a:rPr lang="en-NZ" smtClean="0"/>
              <a:pPr/>
              <a:t>29/06/2017</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F5B5B-3252-4133-875F-664CA80BFF70}" type="slidenum">
              <a:rPr lang="en-NZ" smtClean="0"/>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764704"/>
            <a:ext cx="7628384" cy="3339802"/>
          </a:xfrm>
        </p:spPr>
        <p:txBody>
          <a:bodyPr>
            <a:normAutofit/>
          </a:bodyPr>
          <a:lstStyle/>
          <a:p>
            <a:r>
              <a:rPr lang="en-NZ" altLang="en-US" b="1" dirty="0" smtClean="0">
                <a:latin typeface="Arial" panose="020B0604020202020204" pitchFamily="34" charset="0"/>
                <a:ea typeface="ＭＳ Ｐゴシック" panose="020B0600070205080204" pitchFamily="34" charset="-128"/>
                <a:cs typeface="+mn-cs"/>
              </a:rPr>
              <a:t>“It’s Hard to Ask”</a:t>
            </a:r>
            <a:br>
              <a:rPr lang="en-NZ" altLang="en-US" b="1" dirty="0" smtClean="0">
                <a:latin typeface="Arial" panose="020B0604020202020204" pitchFamily="34" charset="0"/>
                <a:ea typeface="ＭＳ Ｐゴシック" panose="020B0600070205080204" pitchFamily="34" charset="-128"/>
                <a:cs typeface="+mn-cs"/>
              </a:rPr>
            </a:br>
            <a:r>
              <a:rPr lang="en-NZ" altLang="en-US" sz="1800" dirty="0" smtClean="0"/>
              <a:t/>
            </a:r>
            <a:br>
              <a:rPr lang="en-NZ" altLang="en-US" sz="1800" dirty="0" smtClean="0"/>
            </a:br>
            <a:r>
              <a:rPr lang="en-NZ" altLang="en-US" sz="2800" dirty="0" smtClean="0"/>
              <a:t>Examining </a:t>
            </a:r>
            <a:r>
              <a:rPr lang="en-NZ" sz="2800" dirty="0" smtClean="0"/>
              <a:t>decision-making amongst </a:t>
            </a:r>
            <a:br>
              <a:rPr lang="en-NZ" sz="2800" dirty="0" smtClean="0"/>
            </a:br>
            <a:r>
              <a:rPr lang="en-NZ" sz="2800" dirty="0" smtClean="0"/>
              <a:t>end-stage renal disease patients </a:t>
            </a:r>
            <a:br>
              <a:rPr lang="en-NZ" sz="2800" dirty="0" smtClean="0"/>
            </a:br>
            <a:r>
              <a:rPr lang="en-NZ" sz="2800" dirty="0" smtClean="0"/>
              <a:t>considering asking friends and family for a kidney</a:t>
            </a:r>
            <a:r>
              <a:rPr lang="en-NZ" dirty="0" smtClean="0"/>
              <a:t/>
            </a:r>
            <a:br>
              <a:rPr lang="en-NZ" dirty="0" smtClean="0"/>
            </a:br>
            <a:endParaRPr lang="en-US" sz="2200" dirty="0"/>
          </a:p>
        </p:txBody>
      </p:sp>
      <p:sp>
        <p:nvSpPr>
          <p:cNvPr id="3" name="Subtitle 2"/>
          <p:cNvSpPr>
            <a:spLocks noGrp="1"/>
          </p:cNvSpPr>
          <p:nvPr>
            <p:ph type="subTitle" idx="1"/>
          </p:nvPr>
        </p:nvSpPr>
        <p:spPr>
          <a:xfrm>
            <a:off x="1907704" y="3789040"/>
            <a:ext cx="5400600" cy="841648"/>
          </a:xfrm>
        </p:spPr>
        <p:txBody>
          <a:bodyPr>
            <a:normAutofit fontScale="70000" lnSpcReduction="20000"/>
          </a:bodyPr>
          <a:lstStyle/>
          <a:p>
            <a:r>
              <a:rPr lang="en-NZ" altLang="en-US" sz="4400" b="1" dirty="0" err="1" smtClean="0">
                <a:solidFill>
                  <a:srgbClr val="5D61B5"/>
                </a:solidFill>
              </a:rPr>
              <a:t>Merryn</a:t>
            </a:r>
            <a:r>
              <a:rPr lang="en-NZ" altLang="en-US" sz="4400" b="1" dirty="0" smtClean="0">
                <a:solidFill>
                  <a:srgbClr val="5D61B5"/>
                </a:solidFill>
              </a:rPr>
              <a:t> Jones</a:t>
            </a:r>
            <a:endParaRPr lang="en-NZ" altLang="en-US" sz="4400" dirty="0" smtClean="0">
              <a:solidFill>
                <a:srgbClr val="5D61B5"/>
              </a:solidFill>
            </a:endParaRPr>
          </a:p>
          <a:p>
            <a:r>
              <a:rPr lang="en-NZ" altLang="en-US" b="1" dirty="0" smtClean="0">
                <a:solidFill>
                  <a:srgbClr val="5D61B5"/>
                </a:solidFill>
              </a:rPr>
              <a:t>RGON, PG Dip NS</a:t>
            </a:r>
            <a:endParaRPr lang="en-US" dirty="0">
              <a:solidFill>
                <a:srgbClr val="5D61B5"/>
              </a:solidFill>
            </a:endParaRPr>
          </a:p>
        </p:txBody>
      </p:sp>
      <p:pic>
        <p:nvPicPr>
          <p:cNvPr id="1027" name="Picture 3"/>
          <p:cNvPicPr>
            <a:picLocks noChangeAspect="1" noChangeArrowheads="1"/>
          </p:cNvPicPr>
          <p:nvPr/>
        </p:nvPicPr>
        <p:blipFill>
          <a:blip r:embed="rId3" cstate="print"/>
          <a:srcRect/>
          <a:stretch>
            <a:fillRect/>
          </a:stretch>
        </p:blipFill>
        <p:spPr bwMode="auto">
          <a:xfrm>
            <a:off x="2411760" y="5085184"/>
            <a:ext cx="4248472" cy="13521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Main themes and subthemes </a:t>
            </a:r>
            <a:r>
              <a:rPr lang="en-NZ" sz="2000" dirty="0"/>
              <a:t>cont’d</a:t>
            </a:r>
          </a:p>
        </p:txBody>
      </p:sp>
      <p:sp>
        <p:nvSpPr>
          <p:cNvPr id="3" name="Content Placeholder 2"/>
          <p:cNvSpPr>
            <a:spLocks noGrp="1"/>
          </p:cNvSpPr>
          <p:nvPr>
            <p:ph idx="1"/>
          </p:nvPr>
        </p:nvSpPr>
        <p:spPr>
          <a:xfrm>
            <a:off x="857198" y="1700808"/>
            <a:ext cx="7859216" cy="4525963"/>
          </a:xfrm>
        </p:spPr>
        <p:txBody>
          <a:bodyPr>
            <a:normAutofit/>
          </a:bodyPr>
          <a:lstStyle/>
          <a:p>
            <a:r>
              <a:rPr lang="en-NZ" dirty="0"/>
              <a:t>Barriers to asking</a:t>
            </a:r>
          </a:p>
          <a:p>
            <a:pPr lvl="1"/>
            <a:r>
              <a:rPr lang="en-NZ" sz="2400" dirty="0"/>
              <a:t>Managing risks – surgical, ongoing, relationship</a:t>
            </a:r>
          </a:p>
          <a:p>
            <a:pPr lvl="1"/>
            <a:r>
              <a:rPr lang="en-NZ" sz="2400" dirty="0"/>
              <a:t>“I don’t look sick”</a:t>
            </a:r>
          </a:p>
          <a:p>
            <a:pPr lvl="1"/>
            <a:r>
              <a:rPr lang="en-NZ" sz="2400" dirty="0"/>
              <a:t>Limited recruitment opportunities</a:t>
            </a:r>
          </a:p>
          <a:p>
            <a:pPr lvl="1"/>
            <a:r>
              <a:rPr lang="en-NZ" sz="2400" dirty="0"/>
              <a:t>Predetermining suitability</a:t>
            </a:r>
          </a:p>
          <a:p>
            <a:pPr lvl="1"/>
            <a:r>
              <a:rPr lang="en-NZ" sz="2400" dirty="0"/>
              <a:t>Preconceptions as a barrier – misinformation</a:t>
            </a:r>
          </a:p>
          <a:p>
            <a:pPr lvl="1"/>
            <a:r>
              <a:rPr lang="en-NZ" sz="2400" dirty="0"/>
              <a:t>Waiting for a deceased kidney donation – availability vs legislation</a:t>
            </a:r>
          </a:p>
          <a:p>
            <a:pPr marL="0" indent="0">
              <a:buNone/>
            </a:pPr>
            <a:endParaRPr lang="en-NZ" sz="8000" dirty="0"/>
          </a:p>
          <a:p>
            <a:endParaRPr lang="en-NZ" dirty="0"/>
          </a:p>
        </p:txBody>
      </p:sp>
      <p:sp>
        <p:nvSpPr>
          <p:cNvPr id="4" name="Rectangle 3"/>
          <p:cNvSpPr/>
          <p:nvPr/>
        </p:nvSpPr>
        <p:spPr>
          <a:xfrm>
            <a:off x="3347864" y="5157192"/>
            <a:ext cx="5065448" cy="923330"/>
          </a:xfrm>
          <a:prstGeom prst="rect">
            <a:avLst/>
          </a:prstGeom>
          <a:ln>
            <a:solidFill>
              <a:srgbClr val="FF0000"/>
            </a:solidFill>
          </a:ln>
        </p:spPr>
        <p:txBody>
          <a:bodyPr wrap="square">
            <a:spAutoFit/>
          </a:bodyPr>
          <a:lstStyle/>
          <a:p>
            <a:pPr algn="ctr">
              <a:spcAft>
                <a:spcPts val="0"/>
              </a:spcAft>
            </a:pPr>
            <a:endParaRPr lang="en-NZ" dirty="0">
              <a:latin typeface="Arial" panose="020B0604020202020204" pitchFamily="34" charset="0"/>
              <a:ea typeface="Times New Roman" panose="02020603050405020304" pitchFamily="18" charset="0"/>
            </a:endParaRPr>
          </a:p>
          <a:p>
            <a:pPr algn="ctr">
              <a:spcAft>
                <a:spcPts val="0"/>
              </a:spcAft>
            </a:pPr>
            <a:r>
              <a:rPr lang="en-NZ" i="1" dirty="0" smtClean="0">
                <a:latin typeface="Arial" panose="020B0604020202020204" pitchFamily="34" charset="0"/>
                <a:ea typeface="Times New Roman" panose="02020603050405020304" pitchFamily="18" charset="0"/>
              </a:rPr>
              <a:t>“Who would I ask - all my </a:t>
            </a:r>
            <a:r>
              <a:rPr lang="en-NZ" i="1" dirty="0" err="1" smtClean="0">
                <a:latin typeface="Arial" panose="020B0604020202020204" pitchFamily="34" charset="0"/>
                <a:ea typeface="Times New Roman" panose="02020603050405020304" pitchFamily="18" charset="0"/>
              </a:rPr>
              <a:t>whanau</a:t>
            </a:r>
            <a:r>
              <a:rPr lang="en-NZ" i="1" dirty="0" smtClean="0">
                <a:latin typeface="Arial" panose="020B0604020202020204" pitchFamily="34" charset="0"/>
                <a:ea typeface="Times New Roman" panose="02020603050405020304" pitchFamily="18" charset="0"/>
              </a:rPr>
              <a:t> are sick”</a:t>
            </a:r>
            <a:endParaRPr lang="en-NZ" i="1" dirty="0">
              <a:latin typeface="Arial" panose="020B0604020202020204" pitchFamily="34" charset="0"/>
              <a:ea typeface="Times New Roman" panose="02020603050405020304" pitchFamily="18" charset="0"/>
            </a:endParaRPr>
          </a:p>
          <a:p>
            <a:pPr algn="ctr">
              <a:spcAft>
                <a:spcPts val="0"/>
              </a:spcAft>
            </a:pPr>
            <a:endParaRPr lang="en-NZ"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8510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a:t>Thematic  model</a:t>
            </a:r>
          </a:p>
        </p:txBody>
      </p:sp>
    </p:spTree>
    <p:extLst>
      <p:ext uri="{BB962C8B-B14F-4D97-AF65-F5344CB8AC3E}">
        <p14:creationId xmlns:p14="http://schemas.microsoft.com/office/powerpoint/2010/main" val="611442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 y="428"/>
            <a:ext cx="9142857" cy="6857143"/>
          </a:xfrm>
          <a:prstGeom prst="rect">
            <a:avLst/>
          </a:prstGeom>
        </p:spPr>
      </p:pic>
    </p:spTree>
    <p:extLst>
      <p:ext uri="{BB962C8B-B14F-4D97-AF65-F5344CB8AC3E}">
        <p14:creationId xmlns:p14="http://schemas.microsoft.com/office/powerpoint/2010/main" val="3066640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Results</a:t>
            </a:r>
          </a:p>
        </p:txBody>
      </p:sp>
      <p:sp>
        <p:nvSpPr>
          <p:cNvPr id="3" name="Content Placeholder 2"/>
          <p:cNvSpPr>
            <a:spLocks noGrp="1"/>
          </p:cNvSpPr>
          <p:nvPr>
            <p:ph idx="1"/>
          </p:nvPr>
        </p:nvSpPr>
        <p:spPr>
          <a:xfrm>
            <a:off x="755576" y="1600200"/>
            <a:ext cx="7931224" cy="4525963"/>
          </a:xfrm>
        </p:spPr>
        <p:txBody>
          <a:bodyPr>
            <a:normAutofit/>
          </a:bodyPr>
          <a:lstStyle/>
          <a:p>
            <a:r>
              <a:rPr lang="en-NZ" sz="2800" b="1" i="1" dirty="0"/>
              <a:t>Being expected to recruit donors for LKD is a barrier in itself</a:t>
            </a:r>
          </a:p>
          <a:p>
            <a:r>
              <a:rPr lang="en-NZ" sz="2800" dirty="0"/>
              <a:t>Most recipients desired </a:t>
            </a:r>
            <a:r>
              <a:rPr lang="en-NZ" sz="2800" b="1" dirty="0"/>
              <a:t>more support</a:t>
            </a:r>
          </a:p>
          <a:p>
            <a:r>
              <a:rPr lang="en-NZ" sz="2800" dirty="0"/>
              <a:t>Recipients concerned for health &amp; wellbeing of loved ones, </a:t>
            </a:r>
            <a:r>
              <a:rPr lang="en-NZ" sz="2800" b="1" dirty="0"/>
              <a:t>above their own need</a:t>
            </a:r>
          </a:p>
          <a:p>
            <a:r>
              <a:rPr lang="en-NZ" sz="2800" dirty="0" smtClean="0"/>
              <a:t>Some </a:t>
            </a:r>
            <a:r>
              <a:rPr lang="en-NZ" sz="2800" dirty="0"/>
              <a:t>have limited health literacy</a:t>
            </a:r>
          </a:p>
          <a:p>
            <a:r>
              <a:rPr lang="en-NZ" sz="2800" dirty="0"/>
              <a:t>Some have poor self-efficacy</a:t>
            </a:r>
          </a:p>
          <a:p>
            <a:r>
              <a:rPr lang="en-NZ" sz="2800" dirty="0"/>
              <a:t>Many Maori favoured a whanau approach to recruitment</a:t>
            </a:r>
          </a:p>
          <a:p>
            <a:pPr marL="0" indent="0">
              <a:buNone/>
            </a:pPr>
            <a:endParaRPr lang="en-NZ" dirty="0"/>
          </a:p>
        </p:txBody>
      </p:sp>
    </p:spTree>
    <p:extLst>
      <p:ext uri="{BB962C8B-B14F-4D97-AF65-F5344CB8AC3E}">
        <p14:creationId xmlns:p14="http://schemas.microsoft.com/office/powerpoint/2010/main" val="169107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Image result for rapids"/>
          <p:cNvPicPr>
            <a:picLocks noGrp="1" noChangeAspect="1" noChangeArrowheads="1"/>
          </p:cNvPicPr>
          <p:nvPr>
            <p:ph type="pic" idx="1"/>
          </p:nvPr>
        </p:nvPicPr>
        <p:blipFill>
          <a:blip r:embed="rId3" cstate="print"/>
          <a:srcRect/>
          <a:stretch>
            <a:fillRect/>
          </a:stretch>
        </p:blipFill>
        <p:spPr bwMode="auto">
          <a:prstGeom prst="rect">
            <a:avLst/>
          </a:prstGeom>
          <a:noFill/>
        </p:spPr>
      </p:pic>
      <p:sp>
        <p:nvSpPr>
          <p:cNvPr id="5" name="Title 4"/>
          <p:cNvSpPr>
            <a:spLocks noGrp="1"/>
          </p:cNvSpPr>
          <p:nvPr>
            <p:ph type="title"/>
          </p:nvPr>
        </p:nvSpPr>
        <p:spPr>
          <a:xfrm>
            <a:off x="1331640" y="5157192"/>
            <a:ext cx="6408712" cy="566738"/>
          </a:xfrm>
        </p:spPr>
        <p:txBody>
          <a:bodyPr>
            <a:noAutofit/>
          </a:bodyPr>
          <a:lstStyle/>
          <a:p>
            <a:pPr algn="ctr"/>
            <a:r>
              <a:rPr lang="en-NZ" sz="2400" dirty="0" smtClean="0"/>
              <a:t>How might we help our patients to navigate </a:t>
            </a:r>
            <a:br>
              <a:rPr lang="en-NZ" sz="2400" dirty="0" smtClean="0"/>
            </a:br>
            <a:r>
              <a:rPr lang="en-NZ" sz="2400" dirty="0" smtClean="0"/>
              <a:t>these barriers?</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Discussion – Recipient support</a:t>
            </a:r>
          </a:p>
        </p:txBody>
      </p:sp>
      <p:sp>
        <p:nvSpPr>
          <p:cNvPr id="3" name="Content Placeholder 2"/>
          <p:cNvSpPr>
            <a:spLocks noGrp="1"/>
          </p:cNvSpPr>
          <p:nvPr>
            <p:ph idx="1"/>
          </p:nvPr>
        </p:nvSpPr>
        <p:spPr>
          <a:xfrm>
            <a:off x="971600" y="1628800"/>
            <a:ext cx="7715200" cy="4294720"/>
          </a:xfrm>
        </p:spPr>
        <p:txBody>
          <a:bodyPr>
            <a:normAutofit/>
          </a:bodyPr>
          <a:lstStyle/>
          <a:p>
            <a:pPr marL="0" indent="0">
              <a:buNone/>
            </a:pPr>
            <a:r>
              <a:rPr lang="en-NZ" sz="2800" u="sng" dirty="0" smtClean="0"/>
              <a:t>Psychological </a:t>
            </a:r>
            <a:r>
              <a:rPr lang="en-NZ" sz="2800" u="sng" dirty="0"/>
              <a:t>support </a:t>
            </a:r>
            <a:r>
              <a:rPr lang="en-NZ" sz="2800" dirty="0"/>
              <a:t>: </a:t>
            </a:r>
            <a:endParaRPr lang="en-NZ" sz="2800" dirty="0" smtClean="0"/>
          </a:p>
          <a:p>
            <a:pPr marL="0" indent="0">
              <a:buNone/>
            </a:pPr>
            <a:endParaRPr lang="en-NZ" sz="1600" dirty="0"/>
          </a:p>
          <a:p>
            <a:r>
              <a:rPr lang="en-NZ" sz="2400" dirty="0"/>
              <a:t>Develop screening tool </a:t>
            </a:r>
            <a:r>
              <a:rPr lang="en-NZ" sz="2400" dirty="0" smtClean="0"/>
              <a:t>- </a:t>
            </a:r>
            <a:r>
              <a:rPr lang="en-NZ" sz="2400" dirty="0"/>
              <a:t>assess recipient’s emotional wellbeing and commitment to transplant journey </a:t>
            </a:r>
            <a:r>
              <a:rPr lang="en-NZ" sz="2400" i="1" dirty="0"/>
              <a:t>before</a:t>
            </a:r>
            <a:r>
              <a:rPr lang="en-NZ" sz="2400" dirty="0"/>
              <a:t> approaching potential </a:t>
            </a:r>
            <a:r>
              <a:rPr lang="en-NZ" sz="2400" dirty="0" smtClean="0"/>
              <a:t>donors</a:t>
            </a:r>
          </a:p>
          <a:p>
            <a:pPr>
              <a:buNone/>
            </a:pPr>
            <a:endParaRPr lang="en-NZ" sz="2400" dirty="0"/>
          </a:p>
          <a:p>
            <a:r>
              <a:rPr lang="en-NZ" sz="2400" dirty="0"/>
              <a:t>Build confidence / improve </a:t>
            </a:r>
            <a:r>
              <a:rPr lang="en-NZ" sz="2400" dirty="0" smtClean="0"/>
              <a:t>self-efficacy</a:t>
            </a:r>
          </a:p>
          <a:p>
            <a:pPr>
              <a:buNone/>
            </a:pPr>
            <a:endParaRPr lang="en-NZ" sz="2400" dirty="0"/>
          </a:p>
          <a:p>
            <a:r>
              <a:rPr lang="en-NZ" sz="2400" dirty="0"/>
              <a:t>Addressing anxiety and </a:t>
            </a:r>
            <a:r>
              <a:rPr lang="en-NZ" sz="2400" dirty="0" smtClean="0"/>
              <a:t>stress </a:t>
            </a:r>
            <a:endParaRPr lang="en-NZ" sz="2400" dirty="0"/>
          </a:p>
        </p:txBody>
      </p:sp>
    </p:spTree>
    <p:extLst>
      <p:ext uri="{BB962C8B-B14F-4D97-AF65-F5344CB8AC3E}">
        <p14:creationId xmlns:p14="http://schemas.microsoft.com/office/powerpoint/2010/main" val="3195652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Addressing anxiety and stress</a:t>
            </a:r>
            <a:endParaRPr lang="en-US" dirty="0"/>
          </a:p>
        </p:txBody>
      </p:sp>
      <p:sp>
        <p:nvSpPr>
          <p:cNvPr id="3" name="Content Placeholder 2"/>
          <p:cNvSpPr>
            <a:spLocks noGrp="1"/>
          </p:cNvSpPr>
          <p:nvPr>
            <p:ph idx="1"/>
          </p:nvPr>
        </p:nvSpPr>
        <p:spPr>
          <a:xfrm>
            <a:off x="683568" y="1628800"/>
            <a:ext cx="7632848" cy="4497363"/>
          </a:xfrm>
        </p:spPr>
        <p:txBody>
          <a:bodyPr>
            <a:normAutofit fontScale="92500"/>
          </a:bodyPr>
          <a:lstStyle/>
          <a:p>
            <a:pPr marL="511175" lvl="1" indent="-511175">
              <a:buFont typeface="Calibri" panose="020F0502020204030204" pitchFamily="34" charset="0"/>
              <a:buChar char="–"/>
            </a:pPr>
            <a:r>
              <a:rPr lang="en-NZ" sz="2400" dirty="0" smtClean="0"/>
              <a:t>Reciprocity – How do you thank/repay someone? Kidney donation is too big a gesture to be considered a gift. </a:t>
            </a:r>
          </a:p>
          <a:p>
            <a:pPr marL="511175" lvl="1" indent="-511175">
              <a:buFont typeface="Calibri" panose="020F0502020204030204" pitchFamily="34" charset="0"/>
              <a:buChar char="–"/>
            </a:pPr>
            <a:endParaRPr lang="en-NZ" sz="1000" dirty="0" smtClean="0"/>
          </a:p>
          <a:p>
            <a:pPr marL="511175" lvl="1" indent="-511175">
              <a:buFont typeface="Calibri" panose="020F0502020204030204" pitchFamily="34" charset="0"/>
              <a:buChar char="–"/>
            </a:pPr>
            <a:r>
              <a:rPr lang="en-NZ" sz="2400" dirty="0" smtClean="0"/>
              <a:t>Relationship management – Not wanting to cause harm, or future risks; financial burden; feeling obligated to donor. </a:t>
            </a:r>
          </a:p>
          <a:p>
            <a:pPr marL="511175" lvl="1" indent="-511175">
              <a:buFont typeface="Calibri" panose="020F0502020204030204" pitchFamily="34" charset="0"/>
              <a:buChar char="–"/>
            </a:pPr>
            <a:endParaRPr lang="en-NZ" sz="1000" dirty="0" smtClean="0"/>
          </a:p>
          <a:p>
            <a:pPr marL="511175" lvl="1" indent="-511175">
              <a:buFont typeface="Calibri" panose="020F0502020204030204" pitchFamily="34" charset="0"/>
              <a:buChar char="–"/>
            </a:pPr>
            <a:r>
              <a:rPr lang="en-NZ" sz="2400" dirty="0" smtClean="0"/>
              <a:t>Fear of asking and being rejected </a:t>
            </a:r>
          </a:p>
          <a:p>
            <a:pPr marL="511175" lvl="1" indent="-511175">
              <a:buFont typeface="Calibri" panose="020F0502020204030204" pitchFamily="34" charset="0"/>
              <a:buChar char="–"/>
            </a:pPr>
            <a:endParaRPr lang="en-NZ" sz="1000" dirty="0" smtClean="0"/>
          </a:p>
          <a:p>
            <a:pPr marL="511175" lvl="1" indent="-511175">
              <a:buFont typeface="Calibri" panose="020F0502020204030204" pitchFamily="34" charset="0"/>
              <a:buChar char="–"/>
            </a:pPr>
            <a:r>
              <a:rPr lang="en-NZ" sz="2400" dirty="0" smtClean="0"/>
              <a:t>Fear of kidney transplant failing and feeling responsible</a:t>
            </a:r>
          </a:p>
          <a:p>
            <a:pPr marL="511175" lvl="1" indent="-511175">
              <a:buFont typeface="Calibri" panose="020F0502020204030204" pitchFamily="34" charset="0"/>
              <a:buChar char="–"/>
            </a:pPr>
            <a:endParaRPr lang="en-NZ" sz="1000" dirty="0" smtClean="0"/>
          </a:p>
          <a:p>
            <a:pPr marL="511175" lvl="1" indent="-511175">
              <a:buFont typeface="Calibri" panose="020F0502020204030204" pitchFamily="34" charset="0"/>
              <a:buChar char="–"/>
            </a:pPr>
            <a:r>
              <a:rPr lang="en-NZ" sz="2400" dirty="0" smtClean="0"/>
              <a:t>Feeling that donation should be voluntary</a:t>
            </a:r>
          </a:p>
          <a:p>
            <a:pPr marL="511175" lvl="1" indent="-511175">
              <a:buFont typeface="Calibri" panose="020F0502020204030204" pitchFamily="34" charset="0"/>
              <a:buChar char="–"/>
            </a:pPr>
            <a:endParaRPr lang="en-NZ" sz="1000" dirty="0" smtClean="0"/>
          </a:p>
          <a:p>
            <a:pPr marL="511175" lvl="1" indent="-511175">
              <a:buFont typeface="Calibri" panose="020F0502020204030204" pitchFamily="34" charset="0"/>
              <a:buChar char="–"/>
            </a:pPr>
            <a:r>
              <a:rPr lang="en-NZ" sz="2400" dirty="0" smtClean="0"/>
              <a:t>Waiting for offers - stressful</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l="8649"/>
          <a:stretch>
            <a:fillRect/>
          </a:stretch>
        </p:blipFill>
        <p:spPr>
          <a:xfrm>
            <a:off x="6876256" y="4725144"/>
            <a:ext cx="1353911" cy="174945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Discussion – Recipient support</a:t>
            </a:r>
          </a:p>
        </p:txBody>
      </p:sp>
      <p:sp>
        <p:nvSpPr>
          <p:cNvPr id="3" name="Content Placeholder 2"/>
          <p:cNvSpPr>
            <a:spLocks noGrp="1"/>
          </p:cNvSpPr>
          <p:nvPr>
            <p:ph idx="1"/>
          </p:nvPr>
        </p:nvSpPr>
        <p:spPr>
          <a:xfrm>
            <a:off x="827584" y="1628800"/>
            <a:ext cx="7859216" cy="4497363"/>
          </a:xfrm>
        </p:spPr>
        <p:txBody>
          <a:bodyPr>
            <a:normAutofit/>
          </a:bodyPr>
          <a:lstStyle/>
          <a:p>
            <a:pPr marL="0" indent="0">
              <a:buNone/>
            </a:pPr>
            <a:r>
              <a:rPr lang="en-NZ" sz="2800" u="sng" dirty="0"/>
              <a:t>Health literacy: </a:t>
            </a:r>
          </a:p>
          <a:p>
            <a:r>
              <a:rPr lang="en-NZ" sz="2400" dirty="0"/>
              <a:t>Develop templates/tools around possible </a:t>
            </a:r>
            <a:r>
              <a:rPr lang="en-NZ" sz="2400" dirty="0" smtClean="0"/>
              <a:t>approaches</a:t>
            </a:r>
          </a:p>
          <a:p>
            <a:endParaRPr lang="en-NZ" sz="800" dirty="0"/>
          </a:p>
          <a:p>
            <a:r>
              <a:rPr lang="en-NZ" sz="2400" dirty="0"/>
              <a:t>Recipient education  re: transplant process – preparedness for questions from </a:t>
            </a:r>
            <a:r>
              <a:rPr lang="en-NZ" sz="2400" dirty="0" smtClean="0"/>
              <a:t>family/friends</a:t>
            </a:r>
          </a:p>
          <a:p>
            <a:endParaRPr lang="en-NZ" sz="800" dirty="0"/>
          </a:p>
          <a:p>
            <a:r>
              <a:rPr lang="en-NZ" sz="2400" dirty="0"/>
              <a:t>Education around what makes for a suitable </a:t>
            </a:r>
            <a:r>
              <a:rPr lang="en-NZ" sz="2400" dirty="0" smtClean="0"/>
              <a:t>donor</a:t>
            </a:r>
          </a:p>
          <a:p>
            <a:endParaRPr lang="en-NZ" sz="800" dirty="0"/>
          </a:p>
          <a:p>
            <a:r>
              <a:rPr lang="en-NZ" sz="2400" dirty="0"/>
              <a:t>Help with identifying possible donors  </a:t>
            </a:r>
            <a:endParaRPr lang="en-NZ" sz="2400" dirty="0" smtClean="0"/>
          </a:p>
          <a:p>
            <a:endParaRPr lang="en-NZ" sz="800" dirty="0"/>
          </a:p>
          <a:p>
            <a:r>
              <a:rPr lang="en-NZ" sz="2400" dirty="0" smtClean="0"/>
              <a:t>Peer </a:t>
            </a:r>
            <a:r>
              <a:rPr lang="en-NZ" sz="2400" dirty="0"/>
              <a:t>support </a:t>
            </a:r>
            <a:r>
              <a:rPr lang="en-NZ" sz="2400" dirty="0" smtClean="0"/>
              <a:t>for recipients</a:t>
            </a:r>
            <a:endParaRPr lang="en-NZ" sz="2400" dirty="0"/>
          </a:p>
          <a:p>
            <a:endParaRPr lang="en-NZ"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4437112"/>
            <a:ext cx="2779401" cy="1871613"/>
          </a:xfrm>
          <a:prstGeom prst="rect">
            <a:avLst/>
          </a:prstGeom>
        </p:spPr>
      </p:pic>
    </p:spTree>
    <p:extLst>
      <p:ext uri="{BB962C8B-B14F-4D97-AF65-F5344CB8AC3E}">
        <p14:creationId xmlns:p14="http://schemas.microsoft.com/office/powerpoint/2010/main" val="30272744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Discussion – Recipient support</a:t>
            </a:r>
          </a:p>
        </p:txBody>
      </p:sp>
      <p:sp>
        <p:nvSpPr>
          <p:cNvPr id="3" name="Content Placeholder 2"/>
          <p:cNvSpPr>
            <a:spLocks noGrp="1"/>
          </p:cNvSpPr>
          <p:nvPr>
            <p:ph idx="1"/>
          </p:nvPr>
        </p:nvSpPr>
        <p:spPr>
          <a:xfrm>
            <a:off x="755576" y="1556792"/>
            <a:ext cx="7931224" cy="4569371"/>
          </a:xfrm>
        </p:spPr>
        <p:txBody>
          <a:bodyPr>
            <a:normAutofit fontScale="92500"/>
          </a:bodyPr>
          <a:lstStyle/>
          <a:p>
            <a:pPr marL="0" indent="0">
              <a:buNone/>
            </a:pPr>
            <a:r>
              <a:rPr lang="en-NZ" sz="3000" u="sng" dirty="0"/>
              <a:t>Cultural support</a:t>
            </a:r>
          </a:p>
          <a:p>
            <a:r>
              <a:rPr lang="en-NZ" sz="2400" dirty="0"/>
              <a:t>Involve whanau in transplant decision-making and care</a:t>
            </a:r>
          </a:p>
          <a:p>
            <a:r>
              <a:rPr lang="en-NZ" sz="2400" dirty="0"/>
              <a:t>Accept that for some Maori recipients LKD may never be their worldview </a:t>
            </a:r>
          </a:p>
          <a:p>
            <a:r>
              <a:rPr lang="en-NZ" sz="2400" dirty="0"/>
              <a:t>Often limited recruitment opportunities within whanau – therefore Maori might always have a higher DDL vs LKD uptake</a:t>
            </a:r>
          </a:p>
          <a:p>
            <a:r>
              <a:rPr lang="en-NZ" sz="2400" dirty="0"/>
              <a:t>Recipient might be pro-transplant, but have whanau disapproval</a:t>
            </a:r>
          </a:p>
          <a:p>
            <a:r>
              <a:rPr lang="en-NZ" sz="2400" dirty="0"/>
              <a:t>Engage with Maori Health / </a:t>
            </a:r>
            <a:r>
              <a:rPr lang="en-NZ" sz="2400" dirty="0" err="1"/>
              <a:t>Kaumatua</a:t>
            </a:r>
            <a:r>
              <a:rPr lang="en-NZ" sz="2400" dirty="0"/>
              <a:t> groups to </a:t>
            </a:r>
          </a:p>
          <a:p>
            <a:pPr marL="0" indent="0">
              <a:buNone/>
            </a:pPr>
            <a:r>
              <a:rPr lang="en-NZ" sz="2400" dirty="0"/>
              <a:t>	discuss transplant in context of cultural need</a:t>
            </a:r>
          </a:p>
          <a:p>
            <a:r>
              <a:rPr lang="en-NZ" sz="2400" dirty="0"/>
              <a:t>Foster transplant champions within Iwi groups </a:t>
            </a:r>
          </a:p>
          <a:p>
            <a:pPr marL="0" indent="0">
              <a:buNone/>
            </a:pPr>
            <a:r>
              <a:rPr lang="en-NZ" sz="2400" dirty="0"/>
              <a:t>	as a voice for change</a:t>
            </a:r>
          </a:p>
          <a:p>
            <a:endParaRPr lang="en-NZ" sz="2400" dirty="0"/>
          </a:p>
          <a:p>
            <a:endParaRPr lang="en-NZ" sz="2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4365104"/>
            <a:ext cx="1656184" cy="2310954"/>
          </a:xfrm>
          <a:prstGeom prst="rect">
            <a:avLst/>
          </a:prstGeom>
        </p:spPr>
      </p:pic>
    </p:spTree>
    <p:extLst>
      <p:ext uri="{BB962C8B-B14F-4D97-AF65-F5344CB8AC3E}">
        <p14:creationId xmlns:p14="http://schemas.microsoft.com/office/powerpoint/2010/main" val="808000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dirty="0" smtClean="0"/>
              <a:t>	Deceased </a:t>
            </a:r>
            <a:r>
              <a:rPr lang="en-NZ" dirty="0"/>
              <a:t>organ donation</a:t>
            </a:r>
          </a:p>
        </p:txBody>
      </p:sp>
      <p:sp>
        <p:nvSpPr>
          <p:cNvPr id="3" name="Content Placeholder 2"/>
          <p:cNvSpPr>
            <a:spLocks noGrp="1"/>
          </p:cNvSpPr>
          <p:nvPr>
            <p:ph idx="1"/>
          </p:nvPr>
        </p:nvSpPr>
        <p:spPr>
          <a:xfrm>
            <a:off x="2771800" y="1340768"/>
            <a:ext cx="5904656" cy="2796318"/>
          </a:xfrm>
        </p:spPr>
        <p:txBody>
          <a:bodyPr>
            <a:normAutofit fontScale="25000" lnSpcReduction="20000"/>
          </a:bodyPr>
          <a:lstStyle/>
          <a:p>
            <a:r>
              <a:rPr lang="en-NZ" sz="9600" dirty="0"/>
              <a:t>For patients with limited recruitment opportunities, deceased kidney donation fulfils a need</a:t>
            </a:r>
          </a:p>
          <a:p>
            <a:r>
              <a:rPr lang="en-NZ" sz="9600" dirty="0"/>
              <a:t>Poor understanding of the circumstances whereby organs could be </a:t>
            </a:r>
            <a:r>
              <a:rPr lang="en-NZ" sz="9600" dirty="0" smtClean="0"/>
              <a:t>harvested</a:t>
            </a:r>
            <a:endParaRPr lang="en-NZ" sz="9600" dirty="0"/>
          </a:p>
          <a:p>
            <a:r>
              <a:rPr lang="en-NZ" sz="9600" dirty="0"/>
              <a:t>Education needed re: procurement of deceased organs in the event of accidental death or brain injury</a:t>
            </a:r>
          </a:p>
          <a:p>
            <a:endParaRPr lang="en-NZ"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412776"/>
            <a:ext cx="2232248" cy="2232248"/>
          </a:xfrm>
          <a:prstGeom prst="rect">
            <a:avLst/>
          </a:prstGeom>
        </p:spPr>
      </p:pic>
      <p:sp>
        <p:nvSpPr>
          <p:cNvPr id="8" name="Content Placeholder 2"/>
          <p:cNvSpPr txBox="1">
            <a:spLocks/>
          </p:cNvSpPr>
          <p:nvPr/>
        </p:nvSpPr>
        <p:spPr>
          <a:xfrm>
            <a:off x="467544" y="4005064"/>
            <a:ext cx="8352928" cy="209458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sz="2400" dirty="0"/>
              <a:t>Campaigns should:	</a:t>
            </a:r>
          </a:p>
          <a:p>
            <a:pPr lvl="1"/>
            <a:r>
              <a:rPr lang="en-NZ" sz="2000" dirty="0"/>
              <a:t>encourage people to talk with loved ones about their wishes to donate</a:t>
            </a:r>
          </a:p>
          <a:p>
            <a:pPr lvl="1"/>
            <a:r>
              <a:rPr lang="en-NZ" sz="2000" dirty="0"/>
              <a:t>raise awareness of the need</a:t>
            </a:r>
          </a:p>
          <a:p>
            <a:r>
              <a:rPr lang="en-NZ" sz="2400" dirty="0"/>
              <a:t>Campaigns that get people talking about organ donation in general, should improve rates of both LKD and deceased donation in New Zealand. </a:t>
            </a:r>
          </a:p>
          <a:p>
            <a:pPr marL="0" indent="0">
              <a:buFont typeface="Arial" pitchFamily="34" charset="0"/>
              <a:buNone/>
            </a:pPr>
            <a:endParaRPr lang="en-NZ" sz="2100" dirty="0"/>
          </a:p>
          <a:p>
            <a:endParaRPr lang="en-NZ" sz="2100" dirty="0"/>
          </a:p>
        </p:txBody>
      </p:sp>
    </p:spTree>
    <p:extLst>
      <p:ext uri="{BB962C8B-B14F-4D97-AF65-F5344CB8AC3E}">
        <p14:creationId xmlns:p14="http://schemas.microsoft.com/office/powerpoint/2010/main" val="881377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dirty="0"/>
              <a:t>Background</a:t>
            </a:r>
          </a:p>
        </p:txBody>
      </p:sp>
      <p:sp>
        <p:nvSpPr>
          <p:cNvPr id="3" name="Content Placeholder 2"/>
          <p:cNvSpPr>
            <a:spLocks noGrp="1"/>
          </p:cNvSpPr>
          <p:nvPr>
            <p:ph idx="1"/>
          </p:nvPr>
        </p:nvSpPr>
        <p:spPr>
          <a:xfrm>
            <a:off x="467544" y="1700808"/>
            <a:ext cx="8229600" cy="4525963"/>
          </a:xfrm>
        </p:spPr>
        <p:txBody>
          <a:bodyPr>
            <a:normAutofit/>
          </a:bodyPr>
          <a:lstStyle/>
          <a:p>
            <a:r>
              <a:rPr lang="en-NZ" sz="2800" dirty="0"/>
              <a:t>Living Kidney Donor (LKD) Transplant Coordinator at Hawkes Bay District Health Board (HBDHB</a:t>
            </a:r>
            <a:r>
              <a:rPr lang="en-NZ" sz="2800" dirty="0" smtClean="0"/>
              <a:t>)</a:t>
            </a:r>
          </a:p>
          <a:p>
            <a:pPr>
              <a:buNone/>
            </a:pPr>
            <a:endParaRPr lang="en-NZ" sz="2800" dirty="0"/>
          </a:p>
          <a:p>
            <a:r>
              <a:rPr lang="en-NZ" sz="2800" dirty="0"/>
              <a:t>Patients may approach some family members, and not others, based on preconceptions </a:t>
            </a:r>
            <a:endParaRPr lang="en-NZ" sz="2800" dirty="0" smtClean="0"/>
          </a:p>
          <a:p>
            <a:endParaRPr lang="en-NZ" sz="2800" dirty="0"/>
          </a:p>
          <a:p>
            <a:r>
              <a:rPr lang="en-NZ" sz="2800" dirty="0"/>
              <a:t>Some patients </a:t>
            </a:r>
            <a:r>
              <a:rPr lang="en-NZ" sz="2800" i="1" u="sng" dirty="0"/>
              <a:t>may not ask at all</a:t>
            </a:r>
            <a:endParaRPr lang="en-NZ" dirty="0"/>
          </a:p>
        </p:txBody>
      </p:sp>
      <p:pic>
        <p:nvPicPr>
          <p:cNvPr id="4" name="Content Placeholder 5" descr="blood tests.jpg"/>
          <p:cNvPicPr>
            <a:picLocks noChangeAspect="1"/>
          </p:cNvPicPr>
          <p:nvPr/>
        </p:nvPicPr>
        <p:blipFill>
          <a:blip r:embed="rId3" cstate="print"/>
          <a:srcRect/>
          <a:stretch>
            <a:fillRect/>
          </a:stretch>
        </p:blipFill>
        <p:spPr>
          <a:xfrm>
            <a:off x="6156176" y="4221088"/>
            <a:ext cx="2236044" cy="1851161"/>
          </a:xfrm>
          <a:prstGeom prst="rect">
            <a:avLst/>
          </a:prstGeom>
        </p:spPr>
      </p:pic>
    </p:spTree>
    <p:extLst>
      <p:ext uri="{BB962C8B-B14F-4D97-AF65-F5344CB8AC3E}">
        <p14:creationId xmlns:p14="http://schemas.microsoft.com/office/powerpoint/2010/main" val="1081745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dirty="0" smtClean="0"/>
              <a:t>	Health </a:t>
            </a:r>
            <a:r>
              <a:rPr lang="en-NZ" dirty="0"/>
              <a:t>professionals</a:t>
            </a:r>
          </a:p>
        </p:txBody>
      </p:sp>
      <p:sp>
        <p:nvSpPr>
          <p:cNvPr id="3" name="Content Placeholder 2"/>
          <p:cNvSpPr>
            <a:spLocks noGrp="1"/>
          </p:cNvSpPr>
          <p:nvPr>
            <p:ph idx="1"/>
          </p:nvPr>
        </p:nvSpPr>
        <p:spPr>
          <a:xfrm>
            <a:off x="467544" y="1916832"/>
            <a:ext cx="8229600" cy="4525963"/>
          </a:xfrm>
        </p:spPr>
        <p:txBody>
          <a:bodyPr>
            <a:normAutofit/>
          </a:bodyPr>
          <a:lstStyle/>
          <a:p>
            <a:r>
              <a:rPr lang="en-NZ" sz="2400" dirty="0"/>
              <a:t>Should include a transplant conversation at each renal clinic visit with eligible patients</a:t>
            </a:r>
          </a:p>
          <a:p>
            <a:r>
              <a:rPr lang="en-NZ" sz="2400" dirty="0"/>
              <a:t>Note transplant pathway/treatment options in all clinical letters copied to GP/Patient</a:t>
            </a:r>
          </a:p>
          <a:p>
            <a:r>
              <a:rPr lang="en-NZ" sz="2400" dirty="0"/>
              <a:t>Opinions &amp; attitudes influence uptake of </a:t>
            </a:r>
            <a:r>
              <a:rPr lang="en-NZ" sz="2400" dirty="0" smtClean="0"/>
              <a:t>LKD</a:t>
            </a:r>
            <a:endParaRPr lang="en-NZ" sz="2400" dirty="0"/>
          </a:p>
          <a:p>
            <a:r>
              <a:rPr lang="en-NZ" sz="2400" dirty="0"/>
              <a:t>A positive culture between health professionals leads to congruent messages being relayed to the patient </a:t>
            </a:r>
          </a:p>
          <a:p>
            <a:r>
              <a:rPr lang="en-NZ" sz="2400" dirty="0" smtClean="0"/>
              <a:t>GPs need renal </a:t>
            </a:r>
            <a:r>
              <a:rPr lang="en-NZ" sz="2400" dirty="0"/>
              <a:t>education, ensuring </a:t>
            </a:r>
            <a:r>
              <a:rPr lang="en-NZ" sz="2400" dirty="0" smtClean="0"/>
              <a:t>they have </a:t>
            </a:r>
            <a:r>
              <a:rPr lang="en-NZ" sz="2400" dirty="0"/>
              <a:t>information on best practice and are aware of </a:t>
            </a:r>
            <a:r>
              <a:rPr lang="en-NZ" sz="2400" dirty="0" smtClean="0"/>
              <a:t>how early referral and </a:t>
            </a:r>
            <a:r>
              <a:rPr lang="en-NZ" sz="2400" dirty="0"/>
              <a:t>transplant benefits their patients</a:t>
            </a:r>
          </a:p>
          <a:p>
            <a:endParaRPr lang="en-NZ"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188640"/>
            <a:ext cx="2303094" cy="1527051"/>
          </a:xfrm>
          <a:prstGeom prst="rect">
            <a:avLst/>
          </a:prstGeom>
        </p:spPr>
      </p:pic>
    </p:spTree>
    <p:extLst>
      <p:ext uri="{BB962C8B-B14F-4D97-AF65-F5344CB8AC3E}">
        <p14:creationId xmlns:p14="http://schemas.microsoft.com/office/powerpoint/2010/main" val="2654233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5760"/>
            <a:ext cx="8229600" cy="1143000"/>
          </a:xfrm>
        </p:spPr>
        <p:txBody>
          <a:bodyPr>
            <a:normAutofit/>
          </a:bodyPr>
          <a:lstStyle/>
          <a:p>
            <a:r>
              <a:rPr lang="en-NZ" sz="4000" dirty="0"/>
              <a:t>Potential practice and delivery changes</a:t>
            </a:r>
          </a:p>
        </p:txBody>
      </p:sp>
      <p:graphicFrame>
        <p:nvGraphicFramePr>
          <p:cNvPr id="5" name="Content Placeholder 4"/>
          <p:cNvGraphicFramePr>
            <a:graphicFrameLocks noGrp="1"/>
          </p:cNvGraphicFramePr>
          <p:nvPr>
            <p:ph idx="1"/>
          </p:nvPr>
        </p:nvGraphicFramePr>
        <p:xfrm>
          <a:off x="1115616" y="1340768"/>
          <a:ext cx="684076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3707904" y="5229200"/>
            <a:ext cx="4129344" cy="923330"/>
          </a:xfrm>
          <a:prstGeom prst="rect">
            <a:avLst/>
          </a:prstGeom>
          <a:ln>
            <a:solidFill>
              <a:srgbClr val="FF0000"/>
            </a:solidFill>
          </a:ln>
        </p:spPr>
        <p:txBody>
          <a:bodyPr wrap="square">
            <a:spAutoFit/>
          </a:bodyPr>
          <a:lstStyle/>
          <a:p>
            <a:pPr algn="ctr">
              <a:spcAft>
                <a:spcPts val="0"/>
              </a:spcAft>
            </a:pPr>
            <a:endParaRPr lang="en-NZ" dirty="0">
              <a:latin typeface="Arial" panose="020B0604020202020204" pitchFamily="34" charset="0"/>
              <a:ea typeface="Times New Roman" panose="02020603050405020304" pitchFamily="18" charset="0"/>
            </a:endParaRPr>
          </a:p>
          <a:p>
            <a:pPr algn="ctr">
              <a:spcAft>
                <a:spcPts val="0"/>
              </a:spcAft>
            </a:pPr>
            <a:r>
              <a:rPr lang="en-NZ" dirty="0">
                <a:latin typeface="Arial" panose="020B0604020202020204" pitchFamily="34" charset="0"/>
                <a:ea typeface="Times New Roman" panose="02020603050405020304" pitchFamily="18" charset="0"/>
              </a:rPr>
              <a:t>“Kidney disease is quiet”</a:t>
            </a:r>
          </a:p>
          <a:p>
            <a:pPr algn="ctr">
              <a:spcAft>
                <a:spcPts val="0"/>
              </a:spcAft>
            </a:pPr>
            <a:endParaRPr lang="en-NZ"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8990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ighwire walker"/>
          <p:cNvPicPr>
            <a:picLocks noChangeAspect="1" noChangeArrowheads="1"/>
          </p:cNvPicPr>
          <p:nvPr/>
        </p:nvPicPr>
        <p:blipFill>
          <a:blip r:embed="rId3" cstate="print"/>
          <a:srcRect l="8960" r="68"/>
          <a:stretch>
            <a:fillRect/>
          </a:stretch>
        </p:blipFill>
        <p:spPr bwMode="auto">
          <a:xfrm>
            <a:off x="0" y="0"/>
            <a:ext cx="9144000" cy="4653136"/>
          </a:xfrm>
          <a:prstGeom prst="rect">
            <a:avLst/>
          </a:prstGeom>
          <a:noFill/>
        </p:spPr>
      </p:pic>
      <p:pic>
        <p:nvPicPr>
          <p:cNvPr id="1027" name="Picture 3"/>
          <p:cNvPicPr>
            <a:picLocks noChangeAspect="1" noChangeArrowheads="1"/>
          </p:cNvPicPr>
          <p:nvPr/>
        </p:nvPicPr>
        <p:blipFill>
          <a:blip r:embed="rId4" cstate="print"/>
          <a:srcRect/>
          <a:stretch>
            <a:fillRect/>
          </a:stretch>
        </p:blipFill>
        <p:spPr bwMode="auto">
          <a:xfrm>
            <a:off x="179512" y="5282182"/>
            <a:ext cx="3528392" cy="1020753"/>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3923928" y="5157192"/>
            <a:ext cx="1376677" cy="1410061"/>
          </a:xfrm>
          <a:prstGeom prst="rect">
            <a:avLst/>
          </a:prstGeom>
          <a:noFill/>
          <a:ln w="9525">
            <a:noFill/>
            <a:miter lim="800000"/>
            <a:headEnd/>
            <a:tailEnd/>
          </a:ln>
          <a:effectLst/>
        </p:spPr>
      </p:pic>
      <p:pic>
        <p:nvPicPr>
          <p:cNvPr id="4" name="Picture 4"/>
          <p:cNvPicPr>
            <a:picLocks noChangeAspect="1" noChangeArrowheads="1"/>
          </p:cNvPicPr>
          <p:nvPr/>
        </p:nvPicPr>
        <p:blipFill>
          <a:blip r:embed="rId6" cstate="print"/>
          <a:srcRect/>
          <a:stretch>
            <a:fillRect/>
          </a:stretch>
        </p:blipFill>
        <p:spPr bwMode="auto">
          <a:xfrm>
            <a:off x="5868144" y="5085184"/>
            <a:ext cx="2736786" cy="455623"/>
          </a:xfrm>
          <a:prstGeom prst="rect">
            <a:avLst/>
          </a:prstGeom>
          <a:noFill/>
          <a:ln w="9525">
            <a:noFill/>
            <a:miter lim="800000"/>
            <a:headEnd/>
            <a:tailEnd/>
          </a:ln>
          <a:effectLst/>
        </p:spPr>
      </p:pic>
      <p:pic>
        <p:nvPicPr>
          <p:cNvPr id="6" name="Picture 2"/>
          <p:cNvPicPr>
            <a:picLocks noChangeAspect="1" noChangeArrowheads="1"/>
          </p:cNvPicPr>
          <p:nvPr/>
        </p:nvPicPr>
        <p:blipFill>
          <a:blip r:embed="rId7" cstate="print"/>
          <a:srcRect/>
          <a:stretch>
            <a:fillRect/>
          </a:stretch>
        </p:blipFill>
        <p:spPr bwMode="auto">
          <a:xfrm>
            <a:off x="5580112" y="5805264"/>
            <a:ext cx="3300951" cy="8765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dirty="0"/>
              <a:t>Is </a:t>
            </a:r>
            <a:r>
              <a:rPr lang="en-NZ" sz="4000" dirty="0" smtClean="0"/>
              <a:t>asking, </a:t>
            </a:r>
            <a:r>
              <a:rPr lang="en-NZ" sz="4000" dirty="0"/>
              <a:t>or not </a:t>
            </a:r>
            <a:r>
              <a:rPr lang="en-NZ" sz="4000" dirty="0" smtClean="0"/>
              <a:t>asking, </a:t>
            </a:r>
            <a:r>
              <a:rPr lang="en-NZ" sz="4000" dirty="0"/>
              <a:t>a problem?</a:t>
            </a:r>
          </a:p>
        </p:txBody>
      </p:sp>
      <p:sp>
        <p:nvSpPr>
          <p:cNvPr id="3" name="Content Placeholder 2"/>
          <p:cNvSpPr>
            <a:spLocks noGrp="1"/>
          </p:cNvSpPr>
          <p:nvPr>
            <p:ph idx="1"/>
          </p:nvPr>
        </p:nvSpPr>
        <p:spPr/>
        <p:txBody>
          <a:bodyPr>
            <a:normAutofit fontScale="92500" lnSpcReduction="10000"/>
          </a:bodyPr>
          <a:lstStyle/>
          <a:p>
            <a:pPr marL="0" indent="0" algn="ctr">
              <a:buNone/>
            </a:pPr>
            <a:r>
              <a:rPr lang="en-NZ" sz="2600" dirty="0" smtClean="0"/>
              <a:t>25 </a:t>
            </a:r>
            <a:r>
              <a:rPr lang="en-NZ" sz="2600" dirty="0"/>
              <a:t>patients listed as eligible on HBDHB</a:t>
            </a:r>
          </a:p>
          <a:p>
            <a:pPr marL="0" indent="0" algn="ctr">
              <a:buNone/>
            </a:pPr>
            <a:r>
              <a:rPr lang="en-NZ" sz="2600" dirty="0"/>
              <a:t>deceased donor list (</a:t>
            </a:r>
            <a:r>
              <a:rPr lang="en-NZ" sz="2600" dirty="0" smtClean="0"/>
              <a:t>DDL)</a:t>
            </a:r>
          </a:p>
          <a:p>
            <a:pPr marL="0" indent="0" algn="ctr">
              <a:buNone/>
            </a:pPr>
            <a:r>
              <a:rPr lang="en-NZ" sz="2600" dirty="0" smtClean="0"/>
              <a:t>20 </a:t>
            </a:r>
            <a:r>
              <a:rPr lang="en-NZ" sz="2600" dirty="0"/>
              <a:t>had </a:t>
            </a:r>
            <a:r>
              <a:rPr lang="en-NZ" sz="2600" dirty="0" smtClean="0"/>
              <a:t>living </a:t>
            </a:r>
            <a:r>
              <a:rPr lang="en-NZ" sz="2600" dirty="0"/>
              <a:t>kidney donors being worked up</a:t>
            </a:r>
          </a:p>
          <a:p>
            <a:endParaRPr lang="en-NZ" sz="2600" dirty="0"/>
          </a:p>
          <a:p>
            <a:pPr marL="0" indent="0" algn="ctr">
              <a:buNone/>
            </a:pPr>
            <a:r>
              <a:rPr lang="en-NZ" sz="2600" b="1" dirty="0"/>
              <a:t>Problem:  </a:t>
            </a:r>
            <a:r>
              <a:rPr lang="en-NZ" sz="2600" dirty="0"/>
              <a:t>20% of </a:t>
            </a:r>
            <a:r>
              <a:rPr lang="en-NZ" sz="2600" i="1" dirty="0"/>
              <a:t>transplant eligible </a:t>
            </a:r>
            <a:r>
              <a:rPr lang="en-NZ" sz="2600" dirty="0"/>
              <a:t>patients are potentially missing out on planned, matched kidney donation</a:t>
            </a:r>
          </a:p>
          <a:p>
            <a:pPr marL="0" indent="0">
              <a:buNone/>
            </a:pPr>
            <a:endParaRPr lang="en-NZ" sz="2600" dirty="0"/>
          </a:p>
          <a:p>
            <a:pPr marL="0" indent="0" algn="ctr">
              <a:buNone/>
            </a:pPr>
            <a:r>
              <a:rPr lang="en-NZ" sz="2600" dirty="0">
                <a:solidFill>
                  <a:srgbClr val="FF0000"/>
                </a:solidFill>
              </a:rPr>
              <a:t>What was happening with the 5 patients who </a:t>
            </a:r>
          </a:p>
          <a:p>
            <a:pPr marL="0" indent="0" algn="ctr">
              <a:buNone/>
            </a:pPr>
            <a:r>
              <a:rPr lang="en-NZ" sz="2600" dirty="0">
                <a:solidFill>
                  <a:srgbClr val="FF0000"/>
                </a:solidFill>
              </a:rPr>
              <a:t>had no LKD donors being worked up?  </a:t>
            </a:r>
          </a:p>
          <a:p>
            <a:pPr marL="0" indent="0" algn="ctr">
              <a:buNone/>
            </a:pPr>
            <a:r>
              <a:rPr lang="en-NZ" sz="2600" dirty="0">
                <a:solidFill>
                  <a:srgbClr val="FF0000"/>
                </a:solidFill>
              </a:rPr>
              <a:t>Why did they not have donors?  </a:t>
            </a:r>
          </a:p>
          <a:p>
            <a:pPr marL="0" indent="0" algn="ctr">
              <a:buNone/>
            </a:pPr>
            <a:r>
              <a:rPr lang="en-NZ" sz="2600" dirty="0">
                <a:solidFill>
                  <a:srgbClr val="FF0000"/>
                </a:solidFill>
              </a:rPr>
              <a:t>Who </a:t>
            </a:r>
            <a:r>
              <a:rPr lang="en-NZ" sz="2600" i="1" dirty="0">
                <a:solidFill>
                  <a:srgbClr val="FF0000"/>
                </a:solidFill>
              </a:rPr>
              <a:t>isn’t</a:t>
            </a:r>
            <a:r>
              <a:rPr lang="en-NZ" sz="2600" dirty="0">
                <a:solidFill>
                  <a:srgbClr val="FF0000"/>
                </a:solidFill>
              </a:rPr>
              <a:t> being asked? Who are we </a:t>
            </a:r>
            <a:r>
              <a:rPr lang="en-NZ" sz="2600" i="1" dirty="0">
                <a:solidFill>
                  <a:srgbClr val="FF0000"/>
                </a:solidFill>
              </a:rPr>
              <a:t>not reaching</a:t>
            </a:r>
            <a:r>
              <a:rPr lang="en-NZ" sz="2600" dirty="0">
                <a:solidFill>
                  <a:srgbClr val="FF0000"/>
                </a:solidFill>
              </a:rPr>
              <a:t>?</a:t>
            </a:r>
          </a:p>
          <a:p>
            <a:endParaRPr lang="en-NZ" dirty="0"/>
          </a:p>
        </p:txBody>
      </p:sp>
    </p:spTree>
    <p:extLst>
      <p:ext uri="{BB962C8B-B14F-4D97-AF65-F5344CB8AC3E}">
        <p14:creationId xmlns:p14="http://schemas.microsoft.com/office/powerpoint/2010/main" val="1749349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rmAutofit/>
          </a:bodyPr>
          <a:lstStyle/>
          <a:p>
            <a:r>
              <a:rPr lang="en-NZ" sz="4000" dirty="0" smtClean="0"/>
              <a:t>Research Aims</a:t>
            </a:r>
            <a:endParaRPr lang="en-NZ" sz="4000" dirty="0"/>
          </a:p>
        </p:txBody>
      </p:sp>
      <p:sp>
        <p:nvSpPr>
          <p:cNvPr id="3" name="Content Placeholder 2"/>
          <p:cNvSpPr>
            <a:spLocks noGrp="1"/>
          </p:cNvSpPr>
          <p:nvPr>
            <p:ph idx="1"/>
          </p:nvPr>
        </p:nvSpPr>
        <p:spPr>
          <a:xfrm>
            <a:off x="858416" y="1305068"/>
            <a:ext cx="7427168" cy="4637111"/>
          </a:xfrm>
        </p:spPr>
        <p:txBody>
          <a:bodyPr>
            <a:normAutofit/>
          </a:bodyPr>
          <a:lstStyle/>
          <a:p>
            <a:pPr marL="0" indent="0">
              <a:buNone/>
            </a:pPr>
            <a:endParaRPr lang="en-NZ" sz="800" dirty="0"/>
          </a:p>
          <a:p>
            <a:r>
              <a:rPr lang="en-NZ" sz="2400" dirty="0"/>
              <a:t>To gain a better understanding of patient decision-making process, motivations for choosing or declining to ask others for a </a:t>
            </a:r>
            <a:r>
              <a:rPr lang="en-NZ" sz="2400" dirty="0" smtClean="0"/>
              <a:t>kidney</a:t>
            </a:r>
          </a:p>
          <a:p>
            <a:pPr>
              <a:buNone/>
            </a:pPr>
            <a:endParaRPr lang="en-NZ" sz="2400" dirty="0"/>
          </a:p>
          <a:p>
            <a:endParaRPr lang="en-NZ" sz="800" dirty="0"/>
          </a:p>
          <a:p>
            <a:r>
              <a:rPr lang="en-NZ" sz="2400" dirty="0"/>
              <a:t>To facilitate better patient support and resources </a:t>
            </a:r>
            <a:endParaRPr lang="en-NZ" sz="2400" dirty="0" smtClean="0"/>
          </a:p>
          <a:p>
            <a:endParaRPr lang="en-NZ" sz="2400" dirty="0"/>
          </a:p>
          <a:p>
            <a:endParaRPr lang="en-NZ" sz="800" dirty="0"/>
          </a:p>
          <a:p>
            <a:r>
              <a:rPr lang="en-NZ" sz="2400" dirty="0"/>
              <a:t>Improve the likelihood of positive responses to personal requests for kidneys and other organs</a:t>
            </a:r>
          </a:p>
        </p:txBody>
      </p:sp>
      <p:pic>
        <p:nvPicPr>
          <p:cNvPr id="4" name="Picture 1" descr="C:\Users\Marama Studios\Documents\Merryn\Nursing\Powerpoint images\kidney donor 1.jpg"/>
          <p:cNvPicPr>
            <a:picLocks noChangeAspect="1" noChangeArrowheads="1"/>
          </p:cNvPicPr>
          <p:nvPr/>
        </p:nvPicPr>
        <p:blipFill rotWithShape="1">
          <a:blip r:embed="rId3" cstate="print"/>
          <a:srcRect l="21600" t="22992" r="35200" b="31021"/>
          <a:stretch/>
        </p:blipFill>
        <p:spPr>
          <a:xfrm>
            <a:off x="7308304" y="3284984"/>
            <a:ext cx="1296144" cy="2036799"/>
          </a:xfrm>
          <a:prstGeom prst="rect">
            <a:avLst/>
          </a:prstGeom>
        </p:spPr>
      </p:pic>
    </p:spTree>
    <p:extLst>
      <p:ext uri="{BB962C8B-B14F-4D97-AF65-F5344CB8AC3E}">
        <p14:creationId xmlns:p14="http://schemas.microsoft.com/office/powerpoint/2010/main" val="2981152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dirty="0"/>
              <a:t>What I wanted to know…</a:t>
            </a:r>
          </a:p>
        </p:txBody>
      </p:sp>
      <p:sp>
        <p:nvSpPr>
          <p:cNvPr id="3" name="Content Placeholder 2"/>
          <p:cNvSpPr>
            <a:spLocks noGrp="1"/>
          </p:cNvSpPr>
          <p:nvPr>
            <p:ph idx="1"/>
          </p:nvPr>
        </p:nvSpPr>
        <p:spPr>
          <a:xfrm>
            <a:off x="899592" y="1916833"/>
            <a:ext cx="7643192" cy="4176464"/>
          </a:xfrm>
        </p:spPr>
        <p:txBody>
          <a:bodyPr>
            <a:normAutofit/>
          </a:bodyPr>
          <a:lstStyle/>
          <a:p>
            <a:r>
              <a:rPr lang="en-NZ" sz="2400" dirty="0"/>
              <a:t>Who did the patient ask, and why?</a:t>
            </a:r>
          </a:p>
          <a:p>
            <a:endParaRPr lang="en-NZ" sz="1000" dirty="0"/>
          </a:p>
          <a:p>
            <a:r>
              <a:rPr lang="en-NZ" sz="2400" dirty="0"/>
              <a:t>Who did they exclude, and why?</a:t>
            </a:r>
          </a:p>
          <a:p>
            <a:endParaRPr lang="en-NZ" sz="1000" dirty="0"/>
          </a:p>
          <a:p>
            <a:r>
              <a:rPr lang="en-NZ" sz="2400" dirty="0"/>
              <a:t>How did the patient approach the request, and </a:t>
            </a:r>
          </a:p>
          <a:p>
            <a:endParaRPr lang="en-NZ" sz="1000" dirty="0"/>
          </a:p>
          <a:p>
            <a:r>
              <a:rPr lang="en-NZ" sz="2400" dirty="0"/>
              <a:t>What were their reasons for asking in this way? </a:t>
            </a:r>
          </a:p>
          <a:p>
            <a:pPr marL="0" indent="0">
              <a:buNone/>
            </a:pPr>
            <a:endParaRPr lang="en-NZ" sz="1000" dirty="0"/>
          </a:p>
          <a:p>
            <a:r>
              <a:rPr lang="en-NZ" sz="2400" dirty="0" smtClean="0"/>
              <a:t>Was there anything else they could have done that might have been helpful?</a:t>
            </a:r>
            <a:endParaRPr lang="en-NZ" sz="2400" dirty="0"/>
          </a:p>
          <a:p>
            <a:pPr>
              <a:buNone/>
            </a:pPr>
            <a:endParaRPr lang="en-NZ"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1340768"/>
            <a:ext cx="2410502" cy="1589534"/>
          </a:xfrm>
          <a:prstGeom prst="rect">
            <a:avLst/>
          </a:prstGeom>
        </p:spPr>
      </p:pic>
    </p:spTree>
    <p:extLst>
      <p:ext uri="{BB962C8B-B14F-4D97-AF65-F5344CB8AC3E}">
        <p14:creationId xmlns:p14="http://schemas.microsoft.com/office/powerpoint/2010/main" val="2947974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Research Methods / Sample</a:t>
            </a:r>
          </a:p>
        </p:txBody>
      </p:sp>
      <p:sp>
        <p:nvSpPr>
          <p:cNvPr id="3" name="Content Placeholder 2"/>
          <p:cNvSpPr>
            <a:spLocks noGrp="1"/>
          </p:cNvSpPr>
          <p:nvPr>
            <p:ph idx="1"/>
          </p:nvPr>
        </p:nvSpPr>
        <p:spPr>
          <a:xfrm>
            <a:off x="899592" y="1772816"/>
            <a:ext cx="7571184" cy="4752528"/>
          </a:xfrm>
        </p:spPr>
        <p:txBody>
          <a:bodyPr>
            <a:normAutofit/>
          </a:bodyPr>
          <a:lstStyle/>
          <a:p>
            <a:r>
              <a:rPr lang="en-NZ" sz="2400" dirty="0"/>
              <a:t>Qualitative </a:t>
            </a:r>
            <a:r>
              <a:rPr lang="en-NZ" sz="2400" dirty="0" smtClean="0"/>
              <a:t>descriptive</a:t>
            </a:r>
          </a:p>
          <a:p>
            <a:r>
              <a:rPr lang="en-NZ" sz="2400" dirty="0" smtClean="0"/>
              <a:t>Ethics/DHB/Maori health approval</a:t>
            </a:r>
            <a:endParaRPr lang="en-NZ" sz="2400" dirty="0"/>
          </a:p>
          <a:p>
            <a:r>
              <a:rPr lang="en-NZ" sz="2400" dirty="0" smtClean="0"/>
              <a:t>15 </a:t>
            </a:r>
            <a:r>
              <a:rPr lang="en-NZ" sz="2400" dirty="0"/>
              <a:t>interviews completed </a:t>
            </a:r>
            <a:endParaRPr lang="en-NZ" sz="2400" dirty="0" smtClean="0"/>
          </a:p>
          <a:p>
            <a:r>
              <a:rPr lang="en-NZ" sz="2400" dirty="0" smtClean="0"/>
              <a:t>Mix of treatment modalities, ethnicity, </a:t>
            </a:r>
            <a:r>
              <a:rPr lang="en-NZ" sz="2400" dirty="0"/>
              <a:t>gender and </a:t>
            </a:r>
            <a:r>
              <a:rPr lang="en-NZ" sz="2400" dirty="0" smtClean="0"/>
              <a:t>age</a:t>
            </a:r>
            <a:endParaRPr lang="en-NZ" sz="2400" dirty="0"/>
          </a:p>
          <a:p>
            <a:pPr lvl="1"/>
            <a:r>
              <a:rPr lang="en-NZ" sz="2200" dirty="0"/>
              <a:t>8 patients were on the DDL alone </a:t>
            </a:r>
          </a:p>
          <a:p>
            <a:pPr lvl="1"/>
            <a:r>
              <a:rPr lang="en-NZ" sz="2200" dirty="0"/>
              <a:t>3 were on DDL and also had LKD donors being worked up, and </a:t>
            </a:r>
          </a:p>
          <a:p>
            <a:pPr lvl="1"/>
            <a:r>
              <a:rPr lang="en-NZ" sz="2200" dirty="0"/>
              <a:t>4 were LKD only</a:t>
            </a:r>
          </a:p>
          <a:p>
            <a:pPr lvl="1"/>
            <a:r>
              <a:rPr lang="en-NZ" sz="2200" dirty="0"/>
              <a:t>5 pre-dialysis and 10 dialysis patients (7 x HD &amp; 3 PD)</a:t>
            </a:r>
          </a:p>
          <a:p>
            <a:pPr lvl="1"/>
            <a:r>
              <a:rPr lang="en-NZ" sz="2200" dirty="0"/>
              <a:t>5 women / 10 men</a:t>
            </a:r>
          </a:p>
          <a:p>
            <a:endParaRPr lang="en-NZ"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1412776"/>
            <a:ext cx="1363522" cy="1363522"/>
          </a:xfrm>
          <a:prstGeom prst="rect">
            <a:avLst/>
          </a:prstGeom>
        </p:spPr>
      </p:pic>
    </p:spTree>
    <p:extLst>
      <p:ext uri="{BB962C8B-B14F-4D97-AF65-F5344CB8AC3E}">
        <p14:creationId xmlns:p14="http://schemas.microsoft.com/office/powerpoint/2010/main" val="579230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620688"/>
            <a:ext cx="6696744" cy="4337064"/>
          </a:xfrm>
          <a:prstGeom prst="rect">
            <a:avLst/>
          </a:prstGeom>
        </p:spPr>
      </p:pic>
      <p:sp>
        <p:nvSpPr>
          <p:cNvPr id="5" name="Rectangle 4"/>
          <p:cNvSpPr/>
          <p:nvPr/>
        </p:nvSpPr>
        <p:spPr>
          <a:xfrm>
            <a:off x="395536" y="5373216"/>
            <a:ext cx="8568952" cy="707886"/>
          </a:xfrm>
          <a:prstGeom prst="rect">
            <a:avLst/>
          </a:prstGeom>
        </p:spPr>
        <p:txBody>
          <a:bodyPr wrap="square">
            <a:spAutoFit/>
          </a:bodyPr>
          <a:lstStyle/>
          <a:p>
            <a:pPr marL="342900" indent="-342900">
              <a:buFont typeface="Arial" charset="0"/>
              <a:buChar char="•"/>
            </a:pPr>
            <a:r>
              <a:rPr lang="en-NZ" sz="2000" dirty="0"/>
              <a:t>6 participants Maori, 3 Maori/NZ Euro, 5 NZ European, 1 other European </a:t>
            </a:r>
          </a:p>
          <a:p>
            <a:pPr marL="342900" indent="-342900">
              <a:buFont typeface="Arial" charset="0"/>
              <a:buChar char="•"/>
            </a:pPr>
            <a:r>
              <a:rPr lang="en-NZ" sz="2000" dirty="0"/>
              <a:t>In Hawkes Bay 69% of renal population identifies as Maori (ANZDATA 2014)</a:t>
            </a:r>
          </a:p>
        </p:txBody>
      </p:sp>
    </p:spTree>
    <p:extLst>
      <p:ext uri="{BB962C8B-B14F-4D97-AF65-F5344CB8AC3E}">
        <p14:creationId xmlns:p14="http://schemas.microsoft.com/office/powerpoint/2010/main" val="1115388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Main themes and subthemes</a:t>
            </a:r>
          </a:p>
        </p:txBody>
      </p:sp>
      <p:sp>
        <p:nvSpPr>
          <p:cNvPr id="3" name="Content Placeholder 2"/>
          <p:cNvSpPr>
            <a:spLocks noGrp="1"/>
          </p:cNvSpPr>
          <p:nvPr>
            <p:ph idx="1"/>
          </p:nvPr>
        </p:nvSpPr>
        <p:spPr>
          <a:xfrm>
            <a:off x="1115616" y="1484784"/>
            <a:ext cx="7590818" cy="4458817"/>
          </a:xfrm>
        </p:spPr>
        <p:txBody>
          <a:bodyPr>
            <a:normAutofit/>
          </a:bodyPr>
          <a:lstStyle/>
          <a:p>
            <a:r>
              <a:rPr lang="en-NZ" dirty="0"/>
              <a:t>Will ask</a:t>
            </a:r>
          </a:p>
          <a:p>
            <a:pPr lvl="1"/>
            <a:r>
              <a:rPr lang="en-NZ" sz="2400" dirty="0"/>
              <a:t>Direct recruitment</a:t>
            </a:r>
          </a:p>
          <a:p>
            <a:pPr lvl="1"/>
            <a:r>
              <a:rPr lang="en-NZ" sz="2400" dirty="0"/>
              <a:t>Indirect recruitment  </a:t>
            </a:r>
          </a:p>
          <a:p>
            <a:pPr lvl="1"/>
            <a:endParaRPr lang="en-NZ" sz="1200" dirty="0"/>
          </a:p>
          <a:p>
            <a:r>
              <a:rPr lang="en-NZ" dirty="0"/>
              <a:t>Won’t ask </a:t>
            </a:r>
          </a:p>
          <a:p>
            <a:pPr lvl="1">
              <a:buFont typeface="Calibri" panose="020F0502020204030204" pitchFamily="34" charset="0"/>
              <a:buChar char="–"/>
            </a:pPr>
            <a:r>
              <a:rPr lang="en-NZ" sz="2400" dirty="0"/>
              <a:t>Will accept an offer</a:t>
            </a:r>
          </a:p>
          <a:p>
            <a:pPr lvl="1">
              <a:buFont typeface="Calibri" panose="020F0502020204030204" pitchFamily="34" charset="0"/>
              <a:buChar char="–"/>
            </a:pPr>
            <a:r>
              <a:rPr lang="en-NZ" sz="2400" dirty="0"/>
              <a:t>Won’t accept an offer</a:t>
            </a:r>
          </a:p>
          <a:p>
            <a:pPr marL="457200" lvl="1" indent="0">
              <a:buNone/>
            </a:pPr>
            <a:endParaRPr lang="en-NZ" sz="8800" dirty="0"/>
          </a:p>
          <a:p>
            <a:endParaRPr lang="en-NZ" sz="8000" dirty="0"/>
          </a:p>
          <a:p>
            <a:endParaRPr lang="en-NZ" dirty="0"/>
          </a:p>
        </p:txBody>
      </p:sp>
      <p:sp>
        <p:nvSpPr>
          <p:cNvPr id="5" name="Rectangle 4"/>
          <p:cNvSpPr/>
          <p:nvPr/>
        </p:nvSpPr>
        <p:spPr>
          <a:xfrm>
            <a:off x="3635896" y="5085184"/>
            <a:ext cx="4705408" cy="1217041"/>
          </a:xfrm>
          <a:prstGeom prst="rect">
            <a:avLst/>
          </a:prstGeom>
          <a:ln>
            <a:solidFill>
              <a:srgbClr val="FF0000"/>
            </a:solidFill>
          </a:ln>
        </p:spPr>
        <p:txBody>
          <a:bodyPr wrap="square">
            <a:spAutoFit/>
          </a:bodyPr>
          <a:lstStyle/>
          <a:p>
            <a:pPr algn="ctr">
              <a:spcAft>
                <a:spcPts val="0"/>
              </a:spcAft>
            </a:pPr>
            <a:endParaRPr lang="en-NZ" dirty="0">
              <a:latin typeface="Arial" panose="020B0604020202020204" pitchFamily="34" charset="0"/>
              <a:ea typeface="Times New Roman" panose="02020603050405020304" pitchFamily="18" charset="0"/>
            </a:endParaRPr>
          </a:p>
          <a:p>
            <a:pPr algn="ctr">
              <a:spcAft>
                <a:spcPts val="0"/>
              </a:spcAft>
            </a:pPr>
            <a:r>
              <a:rPr lang="en-NZ" i="1" dirty="0">
                <a:latin typeface="Arial" panose="020B0604020202020204" pitchFamily="34" charset="0"/>
                <a:ea typeface="Times New Roman" panose="02020603050405020304" pitchFamily="18" charset="0"/>
              </a:rPr>
              <a:t>“How can I ask for a kidney, when I can’t even ask to borrow a chainsaw?”</a:t>
            </a:r>
          </a:p>
          <a:p>
            <a:pPr algn="ctr">
              <a:spcAft>
                <a:spcPts val="0"/>
              </a:spcAft>
            </a:pPr>
            <a:endParaRPr lang="en-NZ"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71570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Main themes and subthemes </a:t>
            </a:r>
            <a:r>
              <a:rPr lang="en-NZ" sz="2000" dirty="0"/>
              <a:t>cont’d</a:t>
            </a:r>
            <a:endParaRPr lang="en-NZ" dirty="0"/>
          </a:p>
        </p:txBody>
      </p:sp>
      <p:sp>
        <p:nvSpPr>
          <p:cNvPr id="3" name="Content Placeholder 2"/>
          <p:cNvSpPr>
            <a:spLocks noGrp="1"/>
          </p:cNvSpPr>
          <p:nvPr>
            <p:ph idx="1"/>
          </p:nvPr>
        </p:nvSpPr>
        <p:spPr>
          <a:xfrm>
            <a:off x="899592" y="1700808"/>
            <a:ext cx="7787208" cy="4425355"/>
          </a:xfrm>
        </p:spPr>
        <p:txBody>
          <a:bodyPr>
            <a:normAutofit/>
          </a:bodyPr>
          <a:lstStyle/>
          <a:p>
            <a:r>
              <a:rPr lang="en-NZ" dirty="0"/>
              <a:t>Offers</a:t>
            </a:r>
          </a:p>
          <a:p>
            <a:pPr lvl="1">
              <a:buFont typeface="Calibri" panose="020F0502020204030204" pitchFamily="34" charset="0"/>
              <a:buChar char="–"/>
            </a:pPr>
            <a:r>
              <a:rPr lang="en-NZ" sz="2600" dirty="0"/>
              <a:t>Waiting for offers from family and friends</a:t>
            </a:r>
          </a:p>
          <a:p>
            <a:pPr lvl="1">
              <a:buFont typeface="Calibri" panose="020F0502020204030204" pitchFamily="34" charset="0"/>
              <a:buChar char="–"/>
            </a:pPr>
            <a:r>
              <a:rPr lang="en-NZ" sz="2600" dirty="0" smtClean="0"/>
              <a:t>What </a:t>
            </a:r>
            <a:r>
              <a:rPr lang="en-NZ" sz="2600" dirty="0"/>
              <a:t>it feels like to have people offer</a:t>
            </a:r>
          </a:p>
          <a:p>
            <a:pPr marL="0" indent="0">
              <a:buNone/>
            </a:pPr>
            <a:endParaRPr lang="en-NZ" sz="8000" dirty="0"/>
          </a:p>
          <a:p>
            <a:endParaRPr lang="en-NZ" dirty="0"/>
          </a:p>
        </p:txBody>
      </p:sp>
      <p:sp>
        <p:nvSpPr>
          <p:cNvPr id="4" name="Rectangle 3"/>
          <p:cNvSpPr/>
          <p:nvPr/>
        </p:nvSpPr>
        <p:spPr>
          <a:xfrm>
            <a:off x="1331640" y="4869160"/>
            <a:ext cx="4345368" cy="923330"/>
          </a:xfrm>
          <a:prstGeom prst="rect">
            <a:avLst/>
          </a:prstGeom>
          <a:ln>
            <a:solidFill>
              <a:srgbClr val="FF0000"/>
            </a:solidFill>
          </a:ln>
        </p:spPr>
        <p:txBody>
          <a:bodyPr wrap="square">
            <a:spAutoFit/>
          </a:bodyPr>
          <a:lstStyle/>
          <a:p>
            <a:pPr algn="ctr">
              <a:spcAft>
                <a:spcPts val="0"/>
              </a:spcAft>
            </a:pPr>
            <a:endParaRPr lang="en-NZ" i="1" dirty="0">
              <a:latin typeface="Arial" panose="020B0604020202020204" pitchFamily="34" charset="0"/>
              <a:ea typeface="Times New Roman" panose="02020603050405020304" pitchFamily="18" charset="0"/>
            </a:endParaRPr>
          </a:p>
          <a:p>
            <a:pPr algn="ctr">
              <a:spcAft>
                <a:spcPts val="0"/>
              </a:spcAft>
            </a:pPr>
            <a:r>
              <a:rPr lang="en-NZ" i="1" dirty="0">
                <a:latin typeface="Arial" panose="020B0604020202020204" pitchFamily="34" charset="0"/>
                <a:ea typeface="Times New Roman" panose="02020603050405020304" pitchFamily="18" charset="0"/>
              </a:rPr>
              <a:t>“They don’t offer, and I don’t ask”</a:t>
            </a:r>
          </a:p>
          <a:p>
            <a:pPr algn="ctr">
              <a:spcAft>
                <a:spcPts val="0"/>
              </a:spcAft>
            </a:pPr>
            <a:endParaRPr lang="en-NZ"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3851920" y="3573016"/>
            <a:ext cx="4345368" cy="923330"/>
          </a:xfrm>
          <a:prstGeom prst="rect">
            <a:avLst/>
          </a:prstGeom>
          <a:ln>
            <a:solidFill>
              <a:srgbClr val="FF0000"/>
            </a:solidFill>
          </a:ln>
        </p:spPr>
        <p:txBody>
          <a:bodyPr wrap="square">
            <a:spAutoFit/>
          </a:bodyPr>
          <a:lstStyle/>
          <a:p>
            <a:pPr algn="ctr">
              <a:spcAft>
                <a:spcPts val="0"/>
              </a:spcAft>
            </a:pPr>
            <a:endParaRPr lang="en-NZ" dirty="0">
              <a:latin typeface="Arial" panose="020B0604020202020204" pitchFamily="34" charset="0"/>
              <a:ea typeface="Times New Roman" panose="02020603050405020304" pitchFamily="18" charset="0"/>
            </a:endParaRPr>
          </a:p>
          <a:p>
            <a:pPr algn="ctr">
              <a:spcAft>
                <a:spcPts val="0"/>
              </a:spcAft>
            </a:pPr>
            <a:r>
              <a:rPr lang="en-NZ" i="1" dirty="0" smtClean="0">
                <a:latin typeface="Arial" panose="020B0604020202020204" pitchFamily="34" charset="0"/>
                <a:ea typeface="Times New Roman" panose="02020603050405020304" pitchFamily="18" charset="0"/>
              </a:rPr>
              <a:t>“I can't take one from them”</a:t>
            </a:r>
            <a:endParaRPr lang="en-NZ" i="1" dirty="0">
              <a:latin typeface="Arial" panose="020B0604020202020204" pitchFamily="34" charset="0"/>
              <a:ea typeface="Times New Roman" panose="02020603050405020304" pitchFamily="18" charset="0"/>
            </a:endParaRPr>
          </a:p>
          <a:p>
            <a:pPr algn="ctr">
              <a:spcAft>
                <a:spcPts val="0"/>
              </a:spcAft>
            </a:pPr>
            <a:endParaRPr lang="en-NZ"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11063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1444</TotalTime>
  <Words>2577</Words>
  <Application>Microsoft Office PowerPoint</Application>
  <PresentationFormat>On-screen Show (4:3)</PresentationFormat>
  <Paragraphs>264</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“It’s Hard to Ask”  Examining decision-making amongst  end-stage renal disease patients  considering asking friends and family for a kidney </vt:lpstr>
      <vt:lpstr>Background</vt:lpstr>
      <vt:lpstr>Is asking, or not asking, a problem?</vt:lpstr>
      <vt:lpstr>Research Aims</vt:lpstr>
      <vt:lpstr>What I wanted to know…</vt:lpstr>
      <vt:lpstr>Research Methods / Sample</vt:lpstr>
      <vt:lpstr>PowerPoint Presentation</vt:lpstr>
      <vt:lpstr>Main themes and subthemes</vt:lpstr>
      <vt:lpstr>Main themes and subthemes cont’d</vt:lpstr>
      <vt:lpstr>Main themes and subthemes cont’d</vt:lpstr>
      <vt:lpstr>Thematic  model</vt:lpstr>
      <vt:lpstr>PowerPoint Presentation</vt:lpstr>
      <vt:lpstr>Results</vt:lpstr>
      <vt:lpstr>How might we help our patients to navigate  these barriers?</vt:lpstr>
      <vt:lpstr>Discussion – Recipient support</vt:lpstr>
      <vt:lpstr>Addressing anxiety and stress</vt:lpstr>
      <vt:lpstr>Discussion – Recipient support</vt:lpstr>
      <vt:lpstr>Discussion – Recipient support</vt:lpstr>
      <vt:lpstr> Deceased organ donation</vt:lpstr>
      <vt:lpstr> Health professionals</vt:lpstr>
      <vt:lpstr>Potential practice and delivery changes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Marama Studios</dc:creator>
  <cp:lastModifiedBy>Denise Beechey (CMDHB)</cp:lastModifiedBy>
  <cp:revision>176</cp:revision>
  <cp:lastPrinted>2016-10-04T01:32:52Z</cp:lastPrinted>
  <dcterms:created xsi:type="dcterms:W3CDTF">2016-06-12T03:51:48Z</dcterms:created>
  <dcterms:modified xsi:type="dcterms:W3CDTF">2017-06-29T02:45:49Z</dcterms:modified>
</cp:coreProperties>
</file>